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72"/>
  </p:notesMasterIdLst>
  <p:handoutMasterIdLst>
    <p:handoutMasterId r:id="rId73"/>
  </p:handoutMasterIdLst>
  <p:sldIdLst>
    <p:sldId id="327" r:id="rId5"/>
    <p:sldId id="402" r:id="rId6"/>
    <p:sldId id="333" r:id="rId7"/>
    <p:sldId id="298" r:id="rId8"/>
    <p:sldId id="262" r:id="rId9"/>
    <p:sldId id="335" r:id="rId10"/>
    <p:sldId id="381" r:id="rId11"/>
    <p:sldId id="382" r:id="rId12"/>
    <p:sldId id="337" r:id="rId13"/>
    <p:sldId id="338" r:id="rId14"/>
    <p:sldId id="383" r:id="rId15"/>
    <p:sldId id="340" r:id="rId16"/>
    <p:sldId id="342" r:id="rId17"/>
    <p:sldId id="344" r:id="rId18"/>
    <p:sldId id="345" r:id="rId19"/>
    <p:sldId id="346" r:id="rId20"/>
    <p:sldId id="343" r:id="rId21"/>
    <p:sldId id="348" r:id="rId22"/>
    <p:sldId id="384" r:id="rId23"/>
    <p:sldId id="356" r:id="rId24"/>
    <p:sldId id="355" r:id="rId25"/>
    <p:sldId id="361" r:id="rId26"/>
    <p:sldId id="362" r:id="rId27"/>
    <p:sldId id="372" r:id="rId28"/>
    <p:sldId id="363" r:id="rId29"/>
    <p:sldId id="371" r:id="rId30"/>
    <p:sldId id="373" r:id="rId31"/>
    <p:sldId id="399" r:id="rId32"/>
    <p:sldId id="364" r:id="rId33"/>
    <p:sldId id="400" r:id="rId34"/>
    <p:sldId id="374" r:id="rId35"/>
    <p:sldId id="284" r:id="rId36"/>
    <p:sldId id="375" r:id="rId37"/>
    <p:sldId id="376" r:id="rId38"/>
    <p:sldId id="377" r:id="rId39"/>
    <p:sldId id="378" r:id="rId40"/>
    <p:sldId id="379" r:id="rId41"/>
    <p:sldId id="380" r:id="rId42"/>
    <p:sldId id="270" r:id="rId43"/>
    <p:sldId id="309" r:id="rId44"/>
    <p:sldId id="310" r:id="rId45"/>
    <p:sldId id="311" r:id="rId46"/>
    <p:sldId id="312" r:id="rId47"/>
    <p:sldId id="314" r:id="rId48"/>
    <p:sldId id="313" r:id="rId49"/>
    <p:sldId id="315" r:id="rId50"/>
    <p:sldId id="316" r:id="rId51"/>
    <p:sldId id="317" r:id="rId52"/>
    <p:sldId id="294" r:id="rId53"/>
    <p:sldId id="386" r:id="rId54"/>
    <p:sldId id="388" r:id="rId55"/>
    <p:sldId id="387" r:id="rId56"/>
    <p:sldId id="390" r:id="rId57"/>
    <p:sldId id="391" r:id="rId58"/>
    <p:sldId id="321" r:id="rId59"/>
    <p:sldId id="392" r:id="rId60"/>
    <p:sldId id="393" r:id="rId61"/>
    <p:sldId id="395" r:id="rId62"/>
    <p:sldId id="396" r:id="rId63"/>
    <p:sldId id="288" r:id="rId64"/>
    <p:sldId id="397" r:id="rId65"/>
    <p:sldId id="398" r:id="rId66"/>
    <p:sldId id="274" r:id="rId67"/>
    <p:sldId id="401" r:id="rId68"/>
    <p:sldId id="359" r:id="rId69"/>
    <p:sldId id="366" r:id="rId70"/>
    <p:sldId id="329" r:id="rId7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F2F2F2"/>
    <a:srgbClr val="0948CB"/>
    <a:srgbClr val="0B49CB"/>
    <a:srgbClr val="F2F4F8"/>
    <a:srgbClr val="1C7DDB"/>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6102" autoAdjust="0"/>
    <p:restoredTop sz="95297" autoAdjust="0"/>
  </p:normalViewPr>
  <p:slideViewPr>
    <p:cSldViewPr snapToGrid="0" snapToObjects="1">
      <p:cViewPr varScale="1">
        <p:scale>
          <a:sx n="74" d="100"/>
          <a:sy n="74" d="100"/>
        </p:scale>
        <p:origin x="72" y="35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26841D-1216-4D84-AF54-F2BE951C3B57}" type="doc">
      <dgm:prSet loTypeId="urn:microsoft.com/office/officeart/2005/8/layout/hProcess9" loCatId="process" qsTypeId="urn:microsoft.com/office/officeart/2005/8/quickstyle/simple1" qsCatId="simple" csTypeId="urn:microsoft.com/office/officeart/2005/8/colors/accent1_2" csCatId="accent1" phldr="1"/>
      <dgm:spPr/>
    </dgm:pt>
    <dgm:pt modelId="{7CED2F76-C76A-4D1C-B088-BDA2946B9A47}">
      <dgm:prSet phldrT="[Text]"/>
      <dgm:spPr/>
      <dgm:t>
        <a:bodyPr/>
        <a:lstStyle/>
        <a:p>
          <a:r>
            <a:rPr lang="en-US" dirty="0"/>
            <a:t>Collect Data</a:t>
          </a:r>
          <a:endParaRPr lang="en-GB" dirty="0"/>
        </a:p>
      </dgm:t>
    </dgm:pt>
    <dgm:pt modelId="{90FE7932-7314-4575-BF2F-623A2F598172}" type="parTrans" cxnId="{190485E9-8066-4F3A-9FBB-81DCF7C7F253}">
      <dgm:prSet/>
      <dgm:spPr/>
      <dgm:t>
        <a:bodyPr/>
        <a:lstStyle/>
        <a:p>
          <a:endParaRPr lang="en-GB"/>
        </a:p>
      </dgm:t>
    </dgm:pt>
    <dgm:pt modelId="{B4149ED1-B8FA-4BF0-BD7A-15D8FB2D057B}" type="sibTrans" cxnId="{190485E9-8066-4F3A-9FBB-81DCF7C7F253}">
      <dgm:prSet/>
      <dgm:spPr/>
      <dgm:t>
        <a:bodyPr/>
        <a:lstStyle/>
        <a:p>
          <a:endParaRPr lang="en-GB"/>
        </a:p>
      </dgm:t>
    </dgm:pt>
    <dgm:pt modelId="{D2F99B7C-751B-491F-B012-FDE7D2F21A41}">
      <dgm:prSet phldrT="[Text]"/>
      <dgm:spPr/>
      <dgm:t>
        <a:bodyPr/>
        <a:lstStyle/>
        <a:p>
          <a:r>
            <a:rPr lang="en-US" dirty="0"/>
            <a:t>Wrangle Data</a:t>
          </a:r>
          <a:endParaRPr lang="en-GB" dirty="0"/>
        </a:p>
      </dgm:t>
    </dgm:pt>
    <dgm:pt modelId="{148DEE76-E077-4A4C-AD08-0F7FD74C5753}" type="parTrans" cxnId="{889C6299-1605-48D3-B3BD-27F59B2A1805}">
      <dgm:prSet/>
      <dgm:spPr/>
      <dgm:t>
        <a:bodyPr/>
        <a:lstStyle/>
        <a:p>
          <a:endParaRPr lang="en-GB"/>
        </a:p>
      </dgm:t>
    </dgm:pt>
    <dgm:pt modelId="{0E00ECB3-F129-444B-8DDE-4A7BB1745FAA}" type="sibTrans" cxnId="{889C6299-1605-48D3-B3BD-27F59B2A1805}">
      <dgm:prSet/>
      <dgm:spPr/>
      <dgm:t>
        <a:bodyPr/>
        <a:lstStyle/>
        <a:p>
          <a:endParaRPr lang="en-GB"/>
        </a:p>
      </dgm:t>
    </dgm:pt>
    <dgm:pt modelId="{5AC23FF1-9903-4513-BEB8-68FF7AA122D3}">
      <dgm:prSet phldrT="[Text]"/>
      <dgm:spPr/>
      <dgm:t>
        <a:bodyPr/>
        <a:lstStyle/>
        <a:p>
          <a:r>
            <a:rPr lang="en-US" dirty="0"/>
            <a:t>Exploratory Data Analysis</a:t>
          </a:r>
          <a:endParaRPr lang="en-GB" dirty="0"/>
        </a:p>
      </dgm:t>
    </dgm:pt>
    <dgm:pt modelId="{03FE2FC5-49F1-440F-AC50-20BBAAD2D7A4}" type="parTrans" cxnId="{E9EEC286-F17F-45C1-BC0F-27233DDDF4D2}">
      <dgm:prSet/>
      <dgm:spPr/>
      <dgm:t>
        <a:bodyPr/>
        <a:lstStyle/>
        <a:p>
          <a:endParaRPr lang="en-GB"/>
        </a:p>
      </dgm:t>
    </dgm:pt>
    <dgm:pt modelId="{90EE0250-91AB-46B8-92F0-D20B9C2866D5}" type="sibTrans" cxnId="{E9EEC286-F17F-45C1-BC0F-27233DDDF4D2}">
      <dgm:prSet/>
      <dgm:spPr/>
      <dgm:t>
        <a:bodyPr/>
        <a:lstStyle/>
        <a:p>
          <a:endParaRPr lang="en-GB"/>
        </a:p>
      </dgm:t>
    </dgm:pt>
    <dgm:pt modelId="{F2E1189A-D941-4A33-BFB6-324F4A493FB9}">
      <dgm:prSet phldrT="[Text]"/>
      <dgm:spPr/>
      <dgm:t>
        <a:bodyPr/>
        <a:lstStyle/>
        <a:p>
          <a:r>
            <a:rPr lang="en-US" dirty="0"/>
            <a:t>Pre-Processing</a:t>
          </a:r>
          <a:endParaRPr lang="en-GB" dirty="0"/>
        </a:p>
      </dgm:t>
    </dgm:pt>
    <dgm:pt modelId="{1FAC2471-C8BA-42F3-B575-682D8CEB6590}" type="parTrans" cxnId="{94DB5B72-04D1-4F17-82E2-FBD4B3F4D9CF}">
      <dgm:prSet/>
      <dgm:spPr/>
      <dgm:t>
        <a:bodyPr/>
        <a:lstStyle/>
        <a:p>
          <a:endParaRPr lang="en-GB"/>
        </a:p>
      </dgm:t>
    </dgm:pt>
    <dgm:pt modelId="{3C7BFB82-EEBD-4186-9C50-E6FF5D85B402}" type="sibTrans" cxnId="{94DB5B72-04D1-4F17-82E2-FBD4B3F4D9CF}">
      <dgm:prSet/>
      <dgm:spPr/>
      <dgm:t>
        <a:bodyPr/>
        <a:lstStyle/>
        <a:p>
          <a:endParaRPr lang="en-GB"/>
        </a:p>
      </dgm:t>
    </dgm:pt>
    <dgm:pt modelId="{D1F1C0AB-7C44-4927-94CA-1685103576AB}">
      <dgm:prSet phldrT="[Text]"/>
      <dgm:spPr/>
      <dgm:t>
        <a:bodyPr/>
        <a:lstStyle/>
        <a:p>
          <a:r>
            <a:rPr lang="en-US" dirty="0"/>
            <a:t>Train/Test Data Split</a:t>
          </a:r>
          <a:endParaRPr lang="en-GB" dirty="0"/>
        </a:p>
      </dgm:t>
    </dgm:pt>
    <dgm:pt modelId="{C9E6EA79-FE8E-406D-8D14-A0D6AF5E198E}" type="parTrans" cxnId="{E900ECB7-75CD-463E-B282-8E9F1A17DEC5}">
      <dgm:prSet/>
      <dgm:spPr/>
      <dgm:t>
        <a:bodyPr/>
        <a:lstStyle/>
        <a:p>
          <a:endParaRPr lang="en-GB"/>
        </a:p>
      </dgm:t>
    </dgm:pt>
    <dgm:pt modelId="{C710D239-18CE-42CF-847E-8E2A78C5416C}" type="sibTrans" cxnId="{E900ECB7-75CD-463E-B282-8E9F1A17DEC5}">
      <dgm:prSet/>
      <dgm:spPr/>
      <dgm:t>
        <a:bodyPr/>
        <a:lstStyle/>
        <a:p>
          <a:endParaRPr lang="en-GB"/>
        </a:p>
      </dgm:t>
    </dgm:pt>
    <dgm:pt modelId="{165D08AB-FEA6-4223-A929-7C081A195D6B}">
      <dgm:prSet phldrT="[Text]"/>
      <dgm:spPr/>
      <dgm:t>
        <a:bodyPr/>
        <a:lstStyle/>
        <a:p>
          <a:r>
            <a:rPr lang="en-US" dirty="0"/>
            <a:t>Create Models</a:t>
          </a:r>
          <a:endParaRPr lang="en-GB" dirty="0"/>
        </a:p>
      </dgm:t>
    </dgm:pt>
    <dgm:pt modelId="{27101C65-4E11-4608-94B0-F2F9937B906B}" type="parTrans" cxnId="{E0880850-A3D0-4F4F-AC8D-CC57335E2484}">
      <dgm:prSet/>
      <dgm:spPr/>
      <dgm:t>
        <a:bodyPr/>
        <a:lstStyle/>
        <a:p>
          <a:endParaRPr lang="en-GB"/>
        </a:p>
      </dgm:t>
    </dgm:pt>
    <dgm:pt modelId="{8DD2111B-08DA-4FF7-8971-B63511650914}" type="sibTrans" cxnId="{E0880850-A3D0-4F4F-AC8D-CC57335E2484}">
      <dgm:prSet/>
      <dgm:spPr/>
      <dgm:t>
        <a:bodyPr/>
        <a:lstStyle/>
        <a:p>
          <a:endParaRPr lang="en-GB"/>
        </a:p>
      </dgm:t>
    </dgm:pt>
    <dgm:pt modelId="{C1A4E913-C8F0-4B66-835E-B9B774CD6B53}">
      <dgm:prSet phldrT="[Text]"/>
      <dgm:spPr/>
      <dgm:t>
        <a:bodyPr/>
        <a:lstStyle/>
        <a:p>
          <a:r>
            <a:rPr lang="en-US" dirty="0"/>
            <a:t>GridSearch Each Model</a:t>
          </a:r>
          <a:endParaRPr lang="en-GB" dirty="0"/>
        </a:p>
      </dgm:t>
    </dgm:pt>
    <dgm:pt modelId="{FE5D38DA-7547-4259-B6A8-EB6AF283DBBE}" type="parTrans" cxnId="{E2B5CCE1-A68B-4B5E-95E9-9F0BABF04C02}">
      <dgm:prSet/>
      <dgm:spPr/>
      <dgm:t>
        <a:bodyPr/>
        <a:lstStyle/>
        <a:p>
          <a:endParaRPr lang="en-GB"/>
        </a:p>
      </dgm:t>
    </dgm:pt>
    <dgm:pt modelId="{0F11D658-F29F-4441-B83F-A4000115640B}" type="sibTrans" cxnId="{E2B5CCE1-A68B-4B5E-95E9-9F0BABF04C02}">
      <dgm:prSet/>
      <dgm:spPr/>
      <dgm:t>
        <a:bodyPr/>
        <a:lstStyle/>
        <a:p>
          <a:endParaRPr lang="en-GB"/>
        </a:p>
      </dgm:t>
    </dgm:pt>
    <dgm:pt modelId="{25EFBA81-F193-4FAD-B380-784F8FF9F0D4}">
      <dgm:prSet phldrT="[Text]"/>
      <dgm:spPr/>
      <dgm:t>
        <a:bodyPr/>
        <a:lstStyle/>
        <a:p>
          <a:r>
            <a:rPr lang="en-US" dirty="0"/>
            <a:t>Train Model</a:t>
          </a:r>
          <a:endParaRPr lang="en-GB" dirty="0"/>
        </a:p>
      </dgm:t>
    </dgm:pt>
    <dgm:pt modelId="{10859199-51B3-4179-A18E-F3FDDC924BFB}" type="parTrans" cxnId="{880EEB28-FFE7-405B-8487-4334F7C40C30}">
      <dgm:prSet/>
      <dgm:spPr/>
      <dgm:t>
        <a:bodyPr/>
        <a:lstStyle/>
        <a:p>
          <a:endParaRPr lang="en-GB"/>
        </a:p>
      </dgm:t>
    </dgm:pt>
    <dgm:pt modelId="{66ED59CE-2F6B-47CB-A429-75340C4F5A55}" type="sibTrans" cxnId="{880EEB28-FFE7-405B-8487-4334F7C40C30}">
      <dgm:prSet/>
      <dgm:spPr/>
      <dgm:t>
        <a:bodyPr/>
        <a:lstStyle/>
        <a:p>
          <a:endParaRPr lang="en-GB"/>
        </a:p>
      </dgm:t>
    </dgm:pt>
    <dgm:pt modelId="{BD556DC0-5AE9-4575-B770-BA923E9A0F80}">
      <dgm:prSet phldrT="[Text]"/>
      <dgm:spPr/>
      <dgm:t>
        <a:bodyPr/>
        <a:lstStyle/>
        <a:p>
          <a:r>
            <a:rPr lang="en-US" dirty="0"/>
            <a:t>Test Model</a:t>
          </a:r>
          <a:endParaRPr lang="en-GB" dirty="0"/>
        </a:p>
      </dgm:t>
    </dgm:pt>
    <dgm:pt modelId="{9249B7EC-C8F7-4EC2-9806-F4D9E84E2B87}" type="parTrans" cxnId="{7EE83B70-F589-4CD6-8167-BD60662344EC}">
      <dgm:prSet/>
      <dgm:spPr/>
      <dgm:t>
        <a:bodyPr/>
        <a:lstStyle/>
        <a:p>
          <a:endParaRPr lang="en-GB"/>
        </a:p>
      </dgm:t>
    </dgm:pt>
    <dgm:pt modelId="{F7451173-B0F6-4F1C-97AA-1945EF36BC60}" type="sibTrans" cxnId="{7EE83B70-F589-4CD6-8167-BD60662344EC}">
      <dgm:prSet/>
      <dgm:spPr/>
      <dgm:t>
        <a:bodyPr/>
        <a:lstStyle/>
        <a:p>
          <a:endParaRPr lang="en-GB"/>
        </a:p>
      </dgm:t>
    </dgm:pt>
    <dgm:pt modelId="{152B6EB6-0579-477D-82BE-9FE29B698FC7}" type="pres">
      <dgm:prSet presAssocID="{F526841D-1216-4D84-AF54-F2BE951C3B57}" presName="CompostProcess" presStyleCnt="0">
        <dgm:presLayoutVars>
          <dgm:dir/>
          <dgm:resizeHandles val="exact"/>
        </dgm:presLayoutVars>
      </dgm:prSet>
      <dgm:spPr/>
    </dgm:pt>
    <dgm:pt modelId="{8D487BD0-CA74-4139-A29C-760656FACE74}" type="pres">
      <dgm:prSet presAssocID="{F526841D-1216-4D84-AF54-F2BE951C3B57}" presName="arrow" presStyleLbl="bgShp" presStyleIdx="0" presStyleCnt="1" custScaleX="117647"/>
      <dgm:spPr/>
    </dgm:pt>
    <dgm:pt modelId="{EA59A400-4B90-4307-B5B7-5AC5A1D32770}" type="pres">
      <dgm:prSet presAssocID="{F526841D-1216-4D84-AF54-F2BE951C3B57}" presName="linearProcess" presStyleCnt="0"/>
      <dgm:spPr/>
    </dgm:pt>
    <dgm:pt modelId="{5AAF3F26-D030-419C-8197-CEE7D2FBB883}" type="pres">
      <dgm:prSet presAssocID="{7CED2F76-C76A-4D1C-B088-BDA2946B9A47}" presName="textNode" presStyleLbl="node1" presStyleIdx="0" presStyleCnt="9">
        <dgm:presLayoutVars>
          <dgm:bulletEnabled val="1"/>
        </dgm:presLayoutVars>
      </dgm:prSet>
      <dgm:spPr/>
    </dgm:pt>
    <dgm:pt modelId="{86D5534D-F49D-46F8-A411-6E17E62EABD5}" type="pres">
      <dgm:prSet presAssocID="{B4149ED1-B8FA-4BF0-BD7A-15D8FB2D057B}" presName="sibTrans" presStyleCnt="0"/>
      <dgm:spPr/>
    </dgm:pt>
    <dgm:pt modelId="{42796945-8EEF-44EC-94FE-0BE1EE4D5905}" type="pres">
      <dgm:prSet presAssocID="{D2F99B7C-751B-491F-B012-FDE7D2F21A41}" presName="textNode" presStyleLbl="node1" presStyleIdx="1" presStyleCnt="9">
        <dgm:presLayoutVars>
          <dgm:bulletEnabled val="1"/>
        </dgm:presLayoutVars>
      </dgm:prSet>
      <dgm:spPr/>
    </dgm:pt>
    <dgm:pt modelId="{44802502-C50C-49CF-A56D-C336EC2346A8}" type="pres">
      <dgm:prSet presAssocID="{0E00ECB3-F129-444B-8DDE-4A7BB1745FAA}" presName="sibTrans" presStyleCnt="0"/>
      <dgm:spPr/>
    </dgm:pt>
    <dgm:pt modelId="{2C441095-5D03-47E6-85B2-9108744AC9B4}" type="pres">
      <dgm:prSet presAssocID="{5AC23FF1-9903-4513-BEB8-68FF7AA122D3}" presName="textNode" presStyleLbl="node1" presStyleIdx="2" presStyleCnt="9">
        <dgm:presLayoutVars>
          <dgm:bulletEnabled val="1"/>
        </dgm:presLayoutVars>
      </dgm:prSet>
      <dgm:spPr/>
    </dgm:pt>
    <dgm:pt modelId="{4AF00C69-27FF-4CAA-9319-CA31F3BB2545}" type="pres">
      <dgm:prSet presAssocID="{90EE0250-91AB-46B8-92F0-D20B9C2866D5}" presName="sibTrans" presStyleCnt="0"/>
      <dgm:spPr/>
    </dgm:pt>
    <dgm:pt modelId="{04B30E26-6785-4BF6-8355-BD2D16B34866}" type="pres">
      <dgm:prSet presAssocID="{F2E1189A-D941-4A33-BFB6-324F4A493FB9}" presName="textNode" presStyleLbl="node1" presStyleIdx="3" presStyleCnt="9">
        <dgm:presLayoutVars>
          <dgm:bulletEnabled val="1"/>
        </dgm:presLayoutVars>
      </dgm:prSet>
      <dgm:spPr/>
    </dgm:pt>
    <dgm:pt modelId="{55FC83A4-E381-44DA-8851-8C0591CC97DA}" type="pres">
      <dgm:prSet presAssocID="{3C7BFB82-EEBD-4186-9C50-E6FF5D85B402}" presName="sibTrans" presStyleCnt="0"/>
      <dgm:spPr/>
    </dgm:pt>
    <dgm:pt modelId="{69068245-C0D7-4F2A-8021-33B202078D84}" type="pres">
      <dgm:prSet presAssocID="{D1F1C0AB-7C44-4927-94CA-1685103576AB}" presName="textNode" presStyleLbl="node1" presStyleIdx="4" presStyleCnt="9">
        <dgm:presLayoutVars>
          <dgm:bulletEnabled val="1"/>
        </dgm:presLayoutVars>
      </dgm:prSet>
      <dgm:spPr/>
    </dgm:pt>
    <dgm:pt modelId="{53CACB69-3617-4FC1-A211-143076D42BC8}" type="pres">
      <dgm:prSet presAssocID="{C710D239-18CE-42CF-847E-8E2A78C5416C}" presName="sibTrans" presStyleCnt="0"/>
      <dgm:spPr/>
    </dgm:pt>
    <dgm:pt modelId="{BCA9CCC1-BD7D-4820-B3DE-4B27048E0720}" type="pres">
      <dgm:prSet presAssocID="{165D08AB-FEA6-4223-A929-7C081A195D6B}" presName="textNode" presStyleLbl="node1" presStyleIdx="5" presStyleCnt="9">
        <dgm:presLayoutVars>
          <dgm:bulletEnabled val="1"/>
        </dgm:presLayoutVars>
      </dgm:prSet>
      <dgm:spPr/>
    </dgm:pt>
    <dgm:pt modelId="{2F3CAB2F-DC09-4EC8-8808-A6BB258D7829}" type="pres">
      <dgm:prSet presAssocID="{8DD2111B-08DA-4FF7-8971-B63511650914}" presName="sibTrans" presStyleCnt="0"/>
      <dgm:spPr/>
    </dgm:pt>
    <dgm:pt modelId="{E0823A37-6B5A-4D81-BEF2-FA47198A852F}" type="pres">
      <dgm:prSet presAssocID="{C1A4E913-C8F0-4B66-835E-B9B774CD6B53}" presName="textNode" presStyleLbl="node1" presStyleIdx="6" presStyleCnt="9">
        <dgm:presLayoutVars>
          <dgm:bulletEnabled val="1"/>
        </dgm:presLayoutVars>
      </dgm:prSet>
      <dgm:spPr/>
    </dgm:pt>
    <dgm:pt modelId="{6FC451FF-B961-4287-912E-D6E3AFA514E9}" type="pres">
      <dgm:prSet presAssocID="{0F11D658-F29F-4441-B83F-A4000115640B}" presName="sibTrans" presStyleCnt="0"/>
      <dgm:spPr/>
    </dgm:pt>
    <dgm:pt modelId="{04EAF94A-251E-4CAF-9ED7-51B85C33A275}" type="pres">
      <dgm:prSet presAssocID="{25EFBA81-F193-4FAD-B380-784F8FF9F0D4}" presName="textNode" presStyleLbl="node1" presStyleIdx="7" presStyleCnt="9">
        <dgm:presLayoutVars>
          <dgm:bulletEnabled val="1"/>
        </dgm:presLayoutVars>
      </dgm:prSet>
      <dgm:spPr/>
    </dgm:pt>
    <dgm:pt modelId="{C4FAD84F-F5C2-4270-B852-E6896BCF163C}" type="pres">
      <dgm:prSet presAssocID="{66ED59CE-2F6B-47CB-A429-75340C4F5A55}" presName="sibTrans" presStyleCnt="0"/>
      <dgm:spPr/>
    </dgm:pt>
    <dgm:pt modelId="{D4ECCE40-B04F-4F3A-8B88-4295179CA56F}" type="pres">
      <dgm:prSet presAssocID="{BD556DC0-5AE9-4575-B770-BA923E9A0F80}" presName="textNode" presStyleLbl="node1" presStyleIdx="8" presStyleCnt="9">
        <dgm:presLayoutVars>
          <dgm:bulletEnabled val="1"/>
        </dgm:presLayoutVars>
      </dgm:prSet>
      <dgm:spPr/>
    </dgm:pt>
  </dgm:ptLst>
  <dgm:cxnLst>
    <dgm:cxn modelId="{CE00F11A-5287-4E0B-B655-10DB77BAE170}" type="presOf" srcId="{F2E1189A-D941-4A33-BFB6-324F4A493FB9}" destId="{04B30E26-6785-4BF6-8355-BD2D16B34866}" srcOrd="0" destOrd="0" presId="urn:microsoft.com/office/officeart/2005/8/layout/hProcess9"/>
    <dgm:cxn modelId="{880EEB28-FFE7-405B-8487-4334F7C40C30}" srcId="{F526841D-1216-4D84-AF54-F2BE951C3B57}" destId="{25EFBA81-F193-4FAD-B380-784F8FF9F0D4}" srcOrd="7" destOrd="0" parTransId="{10859199-51B3-4179-A18E-F3FDDC924BFB}" sibTransId="{66ED59CE-2F6B-47CB-A429-75340C4F5A55}"/>
    <dgm:cxn modelId="{76488F3A-A1E4-4015-81C3-00688DBE5BAF}" type="presOf" srcId="{C1A4E913-C8F0-4B66-835E-B9B774CD6B53}" destId="{E0823A37-6B5A-4D81-BEF2-FA47198A852F}" srcOrd="0" destOrd="0" presId="urn:microsoft.com/office/officeart/2005/8/layout/hProcess9"/>
    <dgm:cxn modelId="{B86EE242-0DBC-4927-9341-E27DBA1FC081}" type="presOf" srcId="{F526841D-1216-4D84-AF54-F2BE951C3B57}" destId="{152B6EB6-0579-477D-82BE-9FE29B698FC7}" srcOrd="0" destOrd="0" presId="urn:microsoft.com/office/officeart/2005/8/layout/hProcess9"/>
    <dgm:cxn modelId="{E0880850-A3D0-4F4F-AC8D-CC57335E2484}" srcId="{F526841D-1216-4D84-AF54-F2BE951C3B57}" destId="{165D08AB-FEA6-4223-A929-7C081A195D6B}" srcOrd="5" destOrd="0" parTransId="{27101C65-4E11-4608-94B0-F2F9937B906B}" sibTransId="{8DD2111B-08DA-4FF7-8971-B63511650914}"/>
    <dgm:cxn modelId="{7EE83B70-F589-4CD6-8167-BD60662344EC}" srcId="{F526841D-1216-4D84-AF54-F2BE951C3B57}" destId="{BD556DC0-5AE9-4575-B770-BA923E9A0F80}" srcOrd="8" destOrd="0" parTransId="{9249B7EC-C8F7-4EC2-9806-F4D9E84E2B87}" sibTransId="{F7451173-B0F6-4F1C-97AA-1945EF36BC60}"/>
    <dgm:cxn modelId="{94DB5B72-04D1-4F17-82E2-FBD4B3F4D9CF}" srcId="{F526841D-1216-4D84-AF54-F2BE951C3B57}" destId="{F2E1189A-D941-4A33-BFB6-324F4A493FB9}" srcOrd="3" destOrd="0" parTransId="{1FAC2471-C8BA-42F3-B575-682D8CEB6590}" sibTransId="{3C7BFB82-EEBD-4186-9C50-E6FF5D85B402}"/>
    <dgm:cxn modelId="{55C9FE56-C47F-42E5-AD20-CE3D5EDB7801}" type="presOf" srcId="{D1F1C0AB-7C44-4927-94CA-1685103576AB}" destId="{69068245-C0D7-4F2A-8021-33B202078D84}" srcOrd="0" destOrd="0" presId="urn:microsoft.com/office/officeart/2005/8/layout/hProcess9"/>
    <dgm:cxn modelId="{E9EEC286-F17F-45C1-BC0F-27233DDDF4D2}" srcId="{F526841D-1216-4D84-AF54-F2BE951C3B57}" destId="{5AC23FF1-9903-4513-BEB8-68FF7AA122D3}" srcOrd="2" destOrd="0" parTransId="{03FE2FC5-49F1-440F-AC50-20BBAAD2D7A4}" sibTransId="{90EE0250-91AB-46B8-92F0-D20B9C2866D5}"/>
    <dgm:cxn modelId="{4C78978A-EDBB-4480-A07C-3431935ACC04}" type="presOf" srcId="{BD556DC0-5AE9-4575-B770-BA923E9A0F80}" destId="{D4ECCE40-B04F-4F3A-8B88-4295179CA56F}" srcOrd="0" destOrd="0" presId="urn:microsoft.com/office/officeart/2005/8/layout/hProcess9"/>
    <dgm:cxn modelId="{3C9A6391-726A-4B32-A423-65A84AFD65E9}" type="presOf" srcId="{7CED2F76-C76A-4D1C-B088-BDA2946B9A47}" destId="{5AAF3F26-D030-419C-8197-CEE7D2FBB883}" srcOrd="0" destOrd="0" presId="urn:microsoft.com/office/officeart/2005/8/layout/hProcess9"/>
    <dgm:cxn modelId="{889C6299-1605-48D3-B3BD-27F59B2A1805}" srcId="{F526841D-1216-4D84-AF54-F2BE951C3B57}" destId="{D2F99B7C-751B-491F-B012-FDE7D2F21A41}" srcOrd="1" destOrd="0" parTransId="{148DEE76-E077-4A4C-AD08-0F7FD74C5753}" sibTransId="{0E00ECB3-F129-444B-8DDE-4A7BB1745FAA}"/>
    <dgm:cxn modelId="{096783B3-91A9-4BB4-8F7D-15C8AAB1F67D}" type="presOf" srcId="{5AC23FF1-9903-4513-BEB8-68FF7AA122D3}" destId="{2C441095-5D03-47E6-85B2-9108744AC9B4}" srcOrd="0" destOrd="0" presId="urn:microsoft.com/office/officeart/2005/8/layout/hProcess9"/>
    <dgm:cxn modelId="{E900ECB7-75CD-463E-B282-8E9F1A17DEC5}" srcId="{F526841D-1216-4D84-AF54-F2BE951C3B57}" destId="{D1F1C0AB-7C44-4927-94CA-1685103576AB}" srcOrd="4" destOrd="0" parTransId="{C9E6EA79-FE8E-406D-8D14-A0D6AF5E198E}" sibTransId="{C710D239-18CE-42CF-847E-8E2A78C5416C}"/>
    <dgm:cxn modelId="{2DB961D7-5E58-4036-9F03-4F44A127AFC4}" type="presOf" srcId="{D2F99B7C-751B-491F-B012-FDE7D2F21A41}" destId="{42796945-8EEF-44EC-94FE-0BE1EE4D5905}" srcOrd="0" destOrd="0" presId="urn:microsoft.com/office/officeart/2005/8/layout/hProcess9"/>
    <dgm:cxn modelId="{E2B5CCE1-A68B-4B5E-95E9-9F0BABF04C02}" srcId="{F526841D-1216-4D84-AF54-F2BE951C3B57}" destId="{C1A4E913-C8F0-4B66-835E-B9B774CD6B53}" srcOrd="6" destOrd="0" parTransId="{FE5D38DA-7547-4259-B6A8-EB6AF283DBBE}" sibTransId="{0F11D658-F29F-4441-B83F-A4000115640B}"/>
    <dgm:cxn modelId="{3D672CE2-62E8-4C2C-AD90-A5673EFDDE8D}" type="presOf" srcId="{165D08AB-FEA6-4223-A929-7C081A195D6B}" destId="{BCA9CCC1-BD7D-4820-B3DE-4B27048E0720}" srcOrd="0" destOrd="0" presId="urn:microsoft.com/office/officeart/2005/8/layout/hProcess9"/>
    <dgm:cxn modelId="{EDB2C4E3-34E9-417F-96A2-8749D0584934}" type="presOf" srcId="{25EFBA81-F193-4FAD-B380-784F8FF9F0D4}" destId="{04EAF94A-251E-4CAF-9ED7-51B85C33A275}" srcOrd="0" destOrd="0" presId="urn:microsoft.com/office/officeart/2005/8/layout/hProcess9"/>
    <dgm:cxn modelId="{190485E9-8066-4F3A-9FBB-81DCF7C7F253}" srcId="{F526841D-1216-4D84-AF54-F2BE951C3B57}" destId="{7CED2F76-C76A-4D1C-B088-BDA2946B9A47}" srcOrd="0" destOrd="0" parTransId="{90FE7932-7314-4575-BF2F-623A2F598172}" sibTransId="{B4149ED1-B8FA-4BF0-BD7A-15D8FB2D057B}"/>
    <dgm:cxn modelId="{857AA6AA-2AD1-4847-AEC4-9D8D5A78AE39}" type="presParOf" srcId="{152B6EB6-0579-477D-82BE-9FE29B698FC7}" destId="{8D487BD0-CA74-4139-A29C-760656FACE74}" srcOrd="0" destOrd="0" presId="urn:microsoft.com/office/officeart/2005/8/layout/hProcess9"/>
    <dgm:cxn modelId="{898A992F-CC36-45C9-8150-719B93FF0C05}" type="presParOf" srcId="{152B6EB6-0579-477D-82BE-9FE29B698FC7}" destId="{EA59A400-4B90-4307-B5B7-5AC5A1D32770}" srcOrd="1" destOrd="0" presId="urn:microsoft.com/office/officeart/2005/8/layout/hProcess9"/>
    <dgm:cxn modelId="{38C8EA1A-FB08-49DF-BA0E-930E3D0C8405}" type="presParOf" srcId="{EA59A400-4B90-4307-B5B7-5AC5A1D32770}" destId="{5AAF3F26-D030-419C-8197-CEE7D2FBB883}" srcOrd="0" destOrd="0" presId="urn:microsoft.com/office/officeart/2005/8/layout/hProcess9"/>
    <dgm:cxn modelId="{909E511D-DCF7-408E-9AB3-5E1B9400CDD5}" type="presParOf" srcId="{EA59A400-4B90-4307-B5B7-5AC5A1D32770}" destId="{86D5534D-F49D-46F8-A411-6E17E62EABD5}" srcOrd="1" destOrd="0" presId="urn:microsoft.com/office/officeart/2005/8/layout/hProcess9"/>
    <dgm:cxn modelId="{3FF03443-0886-4DD3-BF04-8924855384E9}" type="presParOf" srcId="{EA59A400-4B90-4307-B5B7-5AC5A1D32770}" destId="{42796945-8EEF-44EC-94FE-0BE1EE4D5905}" srcOrd="2" destOrd="0" presId="urn:microsoft.com/office/officeart/2005/8/layout/hProcess9"/>
    <dgm:cxn modelId="{3E4AD589-8250-4C35-8958-52561241997B}" type="presParOf" srcId="{EA59A400-4B90-4307-B5B7-5AC5A1D32770}" destId="{44802502-C50C-49CF-A56D-C336EC2346A8}" srcOrd="3" destOrd="0" presId="urn:microsoft.com/office/officeart/2005/8/layout/hProcess9"/>
    <dgm:cxn modelId="{C424EA18-8BC6-4933-A92F-C59B8C5CC0C4}" type="presParOf" srcId="{EA59A400-4B90-4307-B5B7-5AC5A1D32770}" destId="{2C441095-5D03-47E6-85B2-9108744AC9B4}" srcOrd="4" destOrd="0" presId="urn:microsoft.com/office/officeart/2005/8/layout/hProcess9"/>
    <dgm:cxn modelId="{1FDC232D-F13F-4A86-93DF-0082893D6AC9}" type="presParOf" srcId="{EA59A400-4B90-4307-B5B7-5AC5A1D32770}" destId="{4AF00C69-27FF-4CAA-9319-CA31F3BB2545}" srcOrd="5" destOrd="0" presId="urn:microsoft.com/office/officeart/2005/8/layout/hProcess9"/>
    <dgm:cxn modelId="{987331E2-034D-4C0A-925A-F299572ED70C}" type="presParOf" srcId="{EA59A400-4B90-4307-B5B7-5AC5A1D32770}" destId="{04B30E26-6785-4BF6-8355-BD2D16B34866}" srcOrd="6" destOrd="0" presId="urn:microsoft.com/office/officeart/2005/8/layout/hProcess9"/>
    <dgm:cxn modelId="{6FE06F7E-DE72-4BB2-A0A9-B24DFA41F724}" type="presParOf" srcId="{EA59A400-4B90-4307-B5B7-5AC5A1D32770}" destId="{55FC83A4-E381-44DA-8851-8C0591CC97DA}" srcOrd="7" destOrd="0" presId="urn:microsoft.com/office/officeart/2005/8/layout/hProcess9"/>
    <dgm:cxn modelId="{ED05114D-713B-41E4-8499-EEC6356BCA1C}" type="presParOf" srcId="{EA59A400-4B90-4307-B5B7-5AC5A1D32770}" destId="{69068245-C0D7-4F2A-8021-33B202078D84}" srcOrd="8" destOrd="0" presId="urn:microsoft.com/office/officeart/2005/8/layout/hProcess9"/>
    <dgm:cxn modelId="{E1A3FC43-5F52-4C1B-B17E-4E70ABDEBFB8}" type="presParOf" srcId="{EA59A400-4B90-4307-B5B7-5AC5A1D32770}" destId="{53CACB69-3617-4FC1-A211-143076D42BC8}" srcOrd="9" destOrd="0" presId="urn:microsoft.com/office/officeart/2005/8/layout/hProcess9"/>
    <dgm:cxn modelId="{D6A21E24-B0C2-491A-B5BC-1F0A17097916}" type="presParOf" srcId="{EA59A400-4B90-4307-B5B7-5AC5A1D32770}" destId="{BCA9CCC1-BD7D-4820-B3DE-4B27048E0720}" srcOrd="10" destOrd="0" presId="urn:microsoft.com/office/officeart/2005/8/layout/hProcess9"/>
    <dgm:cxn modelId="{40E83A9B-4B20-4B6F-86BA-A6B99530944E}" type="presParOf" srcId="{EA59A400-4B90-4307-B5B7-5AC5A1D32770}" destId="{2F3CAB2F-DC09-4EC8-8808-A6BB258D7829}" srcOrd="11" destOrd="0" presId="urn:microsoft.com/office/officeart/2005/8/layout/hProcess9"/>
    <dgm:cxn modelId="{E22CE7D6-BBC2-4324-90F1-B7A6BB453919}" type="presParOf" srcId="{EA59A400-4B90-4307-B5B7-5AC5A1D32770}" destId="{E0823A37-6B5A-4D81-BEF2-FA47198A852F}" srcOrd="12" destOrd="0" presId="urn:microsoft.com/office/officeart/2005/8/layout/hProcess9"/>
    <dgm:cxn modelId="{6C476B18-7C9D-4F83-8EC2-DEF4CB68C511}" type="presParOf" srcId="{EA59A400-4B90-4307-B5B7-5AC5A1D32770}" destId="{6FC451FF-B961-4287-912E-D6E3AFA514E9}" srcOrd="13" destOrd="0" presId="urn:microsoft.com/office/officeart/2005/8/layout/hProcess9"/>
    <dgm:cxn modelId="{1CC5D188-E02A-44ED-BC8B-0A83169994D0}" type="presParOf" srcId="{EA59A400-4B90-4307-B5B7-5AC5A1D32770}" destId="{04EAF94A-251E-4CAF-9ED7-51B85C33A275}" srcOrd="14" destOrd="0" presId="urn:microsoft.com/office/officeart/2005/8/layout/hProcess9"/>
    <dgm:cxn modelId="{C3EC243E-A734-4F9D-BA0F-0AC9B0C1C722}" type="presParOf" srcId="{EA59A400-4B90-4307-B5B7-5AC5A1D32770}" destId="{C4FAD84F-F5C2-4270-B852-E6896BCF163C}" srcOrd="15" destOrd="0" presId="urn:microsoft.com/office/officeart/2005/8/layout/hProcess9"/>
    <dgm:cxn modelId="{71CDB30A-64F6-4725-81A0-5E023508E8C3}" type="presParOf" srcId="{EA59A400-4B90-4307-B5B7-5AC5A1D32770}" destId="{D4ECCE40-B04F-4F3A-8B88-4295179CA56F}" srcOrd="1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487BD0-CA74-4139-A29C-760656FACE74}">
      <dsp:nvSpPr>
        <dsp:cNvPr id="0" name=""/>
        <dsp:cNvSpPr/>
      </dsp:nvSpPr>
      <dsp:spPr>
        <a:xfrm>
          <a:off x="2" y="0"/>
          <a:ext cx="11596248" cy="460201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AF3F26-D030-419C-8197-CEE7D2FBB883}">
      <dsp:nvSpPr>
        <dsp:cNvPr id="0" name=""/>
        <dsp:cNvSpPr/>
      </dsp:nvSpPr>
      <dsp:spPr>
        <a:xfrm>
          <a:off x="4379" y="1380605"/>
          <a:ext cx="1219678" cy="18408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Collect Data</a:t>
          </a:r>
          <a:endParaRPr lang="en-GB" sz="1600" kern="1200" dirty="0"/>
        </a:p>
      </dsp:txBody>
      <dsp:txXfrm>
        <a:off x="63919" y="1440145"/>
        <a:ext cx="1100598" cy="1721727"/>
      </dsp:txXfrm>
    </dsp:sp>
    <dsp:sp modelId="{42796945-8EEF-44EC-94FE-0BE1EE4D5905}">
      <dsp:nvSpPr>
        <dsp:cNvPr id="0" name=""/>
        <dsp:cNvSpPr/>
      </dsp:nvSpPr>
      <dsp:spPr>
        <a:xfrm>
          <a:off x="1300356" y="1380605"/>
          <a:ext cx="1219678" cy="18408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Wrangle Data</a:t>
          </a:r>
          <a:endParaRPr lang="en-GB" sz="1600" kern="1200" dirty="0"/>
        </a:p>
      </dsp:txBody>
      <dsp:txXfrm>
        <a:off x="1359896" y="1440145"/>
        <a:ext cx="1100598" cy="1721727"/>
      </dsp:txXfrm>
    </dsp:sp>
    <dsp:sp modelId="{2C441095-5D03-47E6-85B2-9108744AC9B4}">
      <dsp:nvSpPr>
        <dsp:cNvPr id="0" name=""/>
        <dsp:cNvSpPr/>
      </dsp:nvSpPr>
      <dsp:spPr>
        <a:xfrm>
          <a:off x="2596333" y="1380605"/>
          <a:ext cx="1219678" cy="18408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Exploratory Data Analysis</a:t>
          </a:r>
          <a:endParaRPr lang="en-GB" sz="1600" kern="1200" dirty="0"/>
        </a:p>
      </dsp:txBody>
      <dsp:txXfrm>
        <a:off x="2655873" y="1440145"/>
        <a:ext cx="1100598" cy="1721727"/>
      </dsp:txXfrm>
    </dsp:sp>
    <dsp:sp modelId="{04B30E26-6785-4BF6-8355-BD2D16B34866}">
      <dsp:nvSpPr>
        <dsp:cNvPr id="0" name=""/>
        <dsp:cNvSpPr/>
      </dsp:nvSpPr>
      <dsp:spPr>
        <a:xfrm>
          <a:off x="3892310" y="1380605"/>
          <a:ext cx="1219678" cy="18408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Pre-Processing</a:t>
          </a:r>
          <a:endParaRPr lang="en-GB" sz="1600" kern="1200" dirty="0"/>
        </a:p>
      </dsp:txBody>
      <dsp:txXfrm>
        <a:off x="3951850" y="1440145"/>
        <a:ext cx="1100598" cy="1721727"/>
      </dsp:txXfrm>
    </dsp:sp>
    <dsp:sp modelId="{69068245-C0D7-4F2A-8021-33B202078D84}">
      <dsp:nvSpPr>
        <dsp:cNvPr id="0" name=""/>
        <dsp:cNvSpPr/>
      </dsp:nvSpPr>
      <dsp:spPr>
        <a:xfrm>
          <a:off x="5188287" y="1380605"/>
          <a:ext cx="1219678" cy="18408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Train/Test Data Split</a:t>
          </a:r>
          <a:endParaRPr lang="en-GB" sz="1600" kern="1200" dirty="0"/>
        </a:p>
      </dsp:txBody>
      <dsp:txXfrm>
        <a:off x="5247827" y="1440145"/>
        <a:ext cx="1100598" cy="1721727"/>
      </dsp:txXfrm>
    </dsp:sp>
    <dsp:sp modelId="{BCA9CCC1-BD7D-4820-B3DE-4B27048E0720}">
      <dsp:nvSpPr>
        <dsp:cNvPr id="0" name=""/>
        <dsp:cNvSpPr/>
      </dsp:nvSpPr>
      <dsp:spPr>
        <a:xfrm>
          <a:off x="6484264" y="1380605"/>
          <a:ext cx="1219678" cy="18408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Create Models</a:t>
          </a:r>
          <a:endParaRPr lang="en-GB" sz="1600" kern="1200" dirty="0"/>
        </a:p>
      </dsp:txBody>
      <dsp:txXfrm>
        <a:off x="6543804" y="1440145"/>
        <a:ext cx="1100598" cy="1721727"/>
      </dsp:txXfrm>
    </dsp:sp>
    <dsp:sp modelId="{E0823A37-6B5A-4D81-BEF2-FA47198A852F}">
      <dsp:nvSpPr>
        <dsp:cNvPr id="0" name=""/>
        <dsp:cNvSpPr/>
      </dsp:nvSpPr>
      <dsp:spPr>
        <a:xfrm>
          <a:off x="7780241" y="1380605"/>
          <a:ext cx="1219678" cy="18408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GridSearch Each Model</a:t>
          </a:r>
          <a:endParaRPr lang="en-GB" sz="1600" kern="1200" dirty="0"/>
        </a:p>
      </dsp:txBody>
      <dsp:txXfrm>
        <a:off x="7839781" y="1440145"/>
        <a:ext cx="1100598" cy="1721727"/>
      </dsp:txXfrm>
    </dsp:sp>
    <dsp:sp modelId="{04EAF94A-251E-4CAF-9ED7-51B85C33A275}">
      <dsp:nvSpPr>
        <dsp:cNvPr id="0" name=""/>
        <dsp:cNvSpPr/>
      </dsp:nvSpPr>
      <dsp:spPr>
        <a:xfrm>
          <a:off x="9076219" y="1380605"/>
          <a:ext cx="1219678" cy="18408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Train Model</a:t>
          </a:r>
          <a:endParaRPr lang="en-GB" sz="1600" kern="1200" dirty="0"/>
        </a:p>
      </dsp:txBody>
      <dsp:txXfrm>
        <a:off x="9135759" y="1440145"/>
        <a:ext cx="1100598" cy="1721727"/>
      </dsp:txXfrm>
    </dsp:sp>
    <dsp:sp modelId="{D4ECCE40-B04F-4F3A-8B88-4295179CA56F}">
      <dsp:nvSpPr>
        <dsp:cNvPr id="0" name=""/>
        <dsp:cNvSpPr/>
      </dsp:nvSpPr>
      <dsp:spPr>
        <a:xfrm>
          <a:off x="10372196" y="1380605"/>
          <a:ext cx="1219678" cy="184080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Test Model</a:t>
          </a:r>
          <a:endParaRPr lang="en-GB" sz="1600" kern="1200" dirty="0"/>
        </a:p>
      </dsp:txBody>
      <dsp:txXfrm>
        <a:off x="10431736" y="1440145"/>
        <a:ext cx="1100598" cy="172172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65</a:t>
            </a:fld>
            <a:endParaRPr lang="en-US"/>
          </a:p>
        </p:txBody>
      </p:sp>
    </p:spTree>
    <p:extLst>
      <p:ext uri="{BB962C8B-B14F-4D97-AF65-F5344CB8AC3E}">
        <p14:creationId xmlns:p14="http://schemas.microsoft.com/office/powerpoint/2010/main" val="3925035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66</a:t>
            </a:fld>
            <a:endParaRPr lang="en-US"/>
          </a:p>
        </p:txBody>
      </p:sp>
    </p:spTree>
    <p:extLst>
      <p:ext uri="{BB962C8B-B14F-4D97-AF65-F5344CB8AC3E}">
        <p14:creationId xmlns:p14="http://schemas.microsoft.com/office/powerpoint/2010/main" val="1374031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travaglini/DataScienceCapstone/blob/master/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travaglini/DataScienceCapstone/blob/master/labs-jupyter-spacex-Data%20wrangling.ipynb" TargetMode="External"/><Relationship Id="rId2" Type="http://schemas.openxmlformats.org/officeDocument/2006/relationships/hyperlink" Target="https://github.com/mtravaglini/DataScienceCapstone/blob/master/jupyter-labs-spacex-data-collection-api.ipynb"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mtravaglini/DataScienceCapstone/blob/master/jupyter-labs-eda-dataviz.ipynb"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mtravaglini/DataScienceCapstone/blob/master/jupyter-labs-eda-sql-coursera.ipynb"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mtravaglini/DataScienceCapstone/blob/master/lab_jupyter_launch_site_location.ipynb"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mtravaglini/DataScienceCapstone/blob/master/spacex_dash_app.py"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mtravaglini/DataScienceCapstone/blob/master/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r-spacex/SpaceX-API"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cf-courses-data.s3.us.cloud-object-storage.appdomain.cloud/IBM-DS0321EN-SkillsNetwork/datasets/API_call_spacex_api.json" TargetMode="External"/><Relationship Id="rId4" Type="http://schemas.openxmlformats.org/officeDocument/2006/relationships/hyperlink" Target="https://api.spacexdata.com/v4/launches/past"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api.spacexdata.com/v4/cores/" TargetMode="External"/><Relationship Id="rId5" Type="http://schemas.openxmlformats.org/officeDocument/2006/relationships/hyperlink" Target="https://api.spacexdata.com/v4/launchpads/" TargetMode="External"/><Relationship Id="rId4" Type="http://schemas.openxmlformats.org/officeDocument/2006/relationships/hyperlink" Target="https://api.spacexdata.com/v4/payload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travaglini/DataScienceCapstone/blob/master/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Marco Travaglini</a:t>
            </a:r>
          </a:p>
          <a:p>
            <a:r>
              <a:rPr lang="en-US" dirty="0">
                <a:solidFill>
                  <a:schemeClr val="bg2"/>
                </a:solidFill>
                <a:latin typeface="Abadi" panose="020B0604020104020204" pitchFamily="34" charset="0"/>
                <a:ea typeface="SF Pro" pitchFamily="2" charset="0"/>
                <a:cs typeface="SF Pro" pitchFamily="2" charset="0"/>
              </a:rPr>
              <a:t>April 8,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Text Placeholder 2">
            <a:extLst>
              <a:ext uri="{FF2B5EF4-FFF2-40B4-BE49-F238E27FC236}">
                <a16:creationId xmlns:a16="http://schemas.microsoft.com/office/drawing/2014/main" id="{2A76DCD1-9FAC-431C-A84E-89D11A50B0C7}"/>
              </a:ext>
            </a:extLst>
          </p:cNvPr>
          <p:cNvSpPr txBox="1">
            <a:spLocks/>
          </p:cNvSpPr>
          <p:nvPr/>
        </p:nvSpPr>
        <p:spPr>
          <a:xfrm>
            <a:off x="770011" y="1240100"/>
            <a:ext cx="9600116" cy="158622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ea typeface="Roboto" panose="02000000000000000000" pitchFamily="2" charset="0"/>
              </a:rPr>
              <a:t>We also use web scraping to collect additional SpaceX launch data.  </a:t>
            </a:r>
            <a:r>
              <a:rPr lang="en-GB" sz="1600" b="0" i="0" dirty="0">
                <a:solidFill>
                  <a:srgbClr val="24292F"/>
                </a:solidFill>
                <a:effectLst/>
                <a:ea typeface="Roboto" panose="02000000000000000000" pitchFamily="2" charset="0"/>
              </a:rPr>
              <a:t>The Python </a:t>
            </a:r>
            <a:r>
              <a:rPr lang="en-GB" sz="1600" b="1" i="0" dirty="0">
                <a:solidFill>
                  <a:srgbClr val="24292F"/>
                </a:solidFill>
                <a:effectLst/>
                <a:ea typeface="Roboto" panose="02000000000000000000" pitchFamily="2" charset="0"/>
              </a:rPr>
              <a:t>requests</a:t>
            </a:r>
            <a:r>
              <a:rPr lang="en-GB" sz="1600" b="0" i="0" dirty="0">
                <a:solidFill>
                  <a:srgbClr val="24292F"/>
                </a:solidFill>
                <a:effectLst/>
                <a:ea typeface="Roboto" panose="02000000000000000000" pitchFamily="2" charset="0"/>
              </a:rPr>
              <a:t> library is used to access </a:t>
            </a:r>
            <a:r>
              <a:rPr lang="en-US" sz="1600" dirty="0">
                <a:ea typeface="Roboto" panose="02000000000000000000" pitchFamily="2" charset="0"/>
              </a:rPr>
              <a:t>:</a:t>
            </a:r>
          </a:p>
          <a:p>
            <a:pPr marL="0" indent="0">
              <a:buNone/>
            </a:pPr>
            <a:r>
              <a:rPr lang="en-GB" sz="1600" dirty="0">
                <a:ea typeface="Roboto" panose="02000000000000000000" pitchFamily="2" charset="0"/>
                <a:hlinkClick r:id="rId3"/>
              </a:rPr>
              <a:t>https://en.wikipedia.org/w/index.php?title=List_of_Falcon_9_and_Falcon_Heavy_launches&amp;oldid=1027686922</a:t>
            </a:r>
            <a:endParaRPr lang="en-GB" sz="1600" dirty="0">
              <a:ea typeface="Roboto" panose="02000000000000000000" pitchFamily="2" charset="0"/>
            </a:endParaRPr>
          </a:p>
          <a:p>
            <a:pPr marL="0" indent="0">
              <a:buFont typeface="Arial" panose="020B0604020202020204" pitchFamily="34" charset="0"/>
              <a:buNone/>
            </a:pPr>
            <a:endParaRPr lang="en-US" sz="1600" dirty="0">
              <a:ea typeface="Roboto" panose="02000000000000000000" pitchFamily="2" charset="0"/>
            </a:endParaRPr>
          </a:p>
          <a:p>
            <a:pPr marL="0" indent="0">
              <a:buFont typeface="Arial" panose="020B0604020202020204" pitchFamily="34" charset="0"/>
              <a:buNone/>
            </a:pPr>
            <a:r>
              <a:rPr lang="en-US" sz="1600" dirty="0">
                <a:ea typeface="Roboto" panose="02000000000000000000" pitchFamily="2" charset="0"/>
              </a:rPr>
              <a:t>The </a:t>
            </a:r>
            <a:r>
              <a:rPr lang="en-US" sz="1600" b="1" dirty="0" err="1">
                <a:ea typeface="Roboto" panose="02000000000000000000" pitchFamily="2" charset="0"/>
              </a:rPr>
              <a:t>BeautifulSoup</a:t>
            </a:r>
            <a:r>
              <a:rPr lang="en-US" sz="1600" dirty="0">
                <a:ea typeface="Roboto" panose="02000000000000000000" pitchFamily="2" charset="0"/>
              </a:rPr>
              <a:t> library is used to store the resulting data as an html object.  The data that we are interested in on the webpage is the html table of past launches, shown here:</a:t>
            </a:r>
          </a:p>
          <a:p>
            <a:pPr marL="0" indent="0">
              <a:buFont typeface="Arial" panose="020B0604020202020204" pitchFamily="34" charset="0"/>
              <a:buNone/>
            </a:pPr>
            <a:endParaRPr lang="en-US" dirty="0">
              <a:ea typeface="Roboto" panose="02000000000000000000" pitchFamily="2" charset="0"/>
            </a:endParaRPr>
          </a:p>
          <a:p>
            <a:pPr marL="0" indent="0">
              <a:buFont typeface="Arial" panose="020B0604020202020204" pitchFamily="34" charset="0"/>
              <a:buNone/>
            </a:pPr>
            <a:endParaRPr lang="en-US" dirty="0">
              <a:ea typeface="Roboto" panose="02000000000000000000" pitchFamily="2" charset="0"/>
            </a:endParaRPr>
          </a:p>
          <a:p>
            <a:endParaRPr lang="en-US" dirty="0"/>
          </a:p>
        </p:txBody>
      </p:sp>
      <p:pic>
        <p:nvPicPr>
          <p:cNvPr id="3" name="Picture 2">
            <a:extLst>
              <a:ext uri="{FF2B5EF4-FFF2-40B4-BE49-F238E27FC236}">
                <a16:creationId xmlns:a16="http://schemas.microsoft.com/office/drawing/2014/main" id="{CC88E851-D0A2-4D6B-9C8B-8EE830A7013F}"/>
              </a:ext>
            </a:extLst>
          </p:cNvPr>
          <p:cNvPicPr>
            <a:picLocks noChangeAspect="1"/>
          </p:cNvPicPr>
          <p:nvPr/>
        </p:nvPicPr>
        <p:blipFill>
          <a:blip r:embed="rId4"/>
          <a:stretch>
            <a:fillRect/>
          </a:stretch>
        </p:blipFill>
        <p:spPr>
          <a:xfrm>
            <a:off x="1333337" y="2826328"/>
            <a:ext cx="7987308" cy="3903388"/>
          </a:xfrm>
          <a:prstGeom prst="rect">
            <a:avLst/>
          </a:prstGeom>
        </p:spPr>
      </p:pic>
    </p:spTree>
    <p:extLst>
      <p:ext uri="{BB962C8B-B14F-4D97-AF65-F5344CB8AC3E}">
        <p14:creationId xmlns:p14="http://schemas.microsoft.com/office/powerpoint/2010/main" val="687415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 – cont’d</a:t>
            </a:r>
            <a:endParaRPr lang="en-US" dirty="0">
              <a:solidFill>
                <a:srgbClr val="0B49CB"/>
              </a:solidFill>
            </a:endParaRPr>
          </a:p>
        </p:txBody>
      </p:sp>
      <p:sp>
        <p:nvSpPr>
          <p:cNvPr id="7" name="Text Placeholder 2">
            <a:extLst>
              <a:ext uri="{FF2B5EF4-FFF2-40B4-BE49-F238E27FC236}">
                <a16:creationId xmlns:a16="http://schemas.microsoft.com/office/drawing/2014/main" id="{2A76DCD1-9FAC-431C-A84E-89D11A50B0C7}"/>
              </a:ext>
            </a:extLst>
          </p:cNvPr>
          <p:cNvSpPr txBox="1">
            <a:spLocks/>
          </p:cNvSpPr>
          <p:nvPr/>
        </p:nvSpPr>
        <p:spPr>
          <a:xfrm>
            <a:off x="770011" y="1381476"/>
            <a:ext cx="10515600" cy="478547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ea typeface="Roboto" panose="02000000000000000000" pitchFamily="2" charset="0"/>
              </a:rPr>
              <a:t>We use the </a:t>
            </a:r>
            <a:r>
              <a:rPr lang="en-US" sz="1600" dirty="0" err="1">
                <a:ea typeface="Roboto" panose="02000000000000000000" pitchFamily="2" charset="0"/>
              </a:rPr>
              <a:t>find_all</a:t>
            </a:r>
            <a:r>
              <a:rPr lang="en-US" sz="1600" dirty="0">
                <a:ea typeface="Roboto" panose="02000000000000000000" pitchFamily="2" charset="0"/>
              </a:rPr>
              <a:t>("table") method on the html object to access all the tables. From there, we access the specific table we want and then access all the </a:t>
            </a:r>
            <a:r>
              <a:rPr lang="en-US" sz="1600" b="1" dirty="0">
                <a:ea typeface="Roboto" panose="02000000000000000000" pitchFamily="2" charset="0"/>
              </a:rPr>
              <a:t>&lt;</a:t>
            </a:r>
            <a:r>
              <a:rPr lang="en-US" sz="1600" b="1" dirty="0" err="1">
                <a:ea typeface="Roboto" panose="02000000000000000000" pitchFamily="2" charset="0"/>
              </a:rPr>
              <a:t>th</a:t>
            </a:r>
            <a:r>
              <a:rPr lang="en-US" sz="1600" b="1" dirty="0">
                <a:ea typeface="Roboto" panose="02000000000000000000" pitchFamily="2" charset="0"/>
              </a:rPr>
              <a:t>&gt;</a:t>
            </a:r>
            <a:r>
              <a:rPr lang="en-US" sz="1600" dirty="0">
                <a:ea typeface="Roboto" panose="02000000000000000000" pitchFamily="2" charset="0"/>
              </a:rPr>
              <a:t> (i.e., table header) elements from the table to use as the column names:</a:t>
            </a:r>
          </a:p>
          <a:p>
            <a:pPr marL="0" indent="0">
              <a:buFont typeface="Arial" panose="020B0604020202020204" pitchFamily="34" charset="0"/>
              <a:buNone/>
            </a:pPr>
            <a:endParaRPr lang="en-GB" sz="1600" b="0" i="0" dirty="0">
              <a:effectLst/>
              <a:latin typeface="Consolas" panose="020B0609020204030204" pitchFamily="49" charset="0"/>
            </a:endParaRPr>
          </a:p>
          <a:p>
            <a:pPr marL="0" indent="0">
              <a:buFont typeface="Arial" panose="020B0604020202020204" pitchFamily="34" charset="0"/>
              <a:buNone/>
            </a:pPr>
            <a:r>
              <a:rPr lang="en-GB" sz="1100" b="1" i="0" dirty="0">
                <a:effectLst/>
                <a:latin typeface="Roboto Mono" panose="00000009000000000000" pitchFamily="49" charset="0"/>
                <a:ea typeface="Roboto Mono" panose="00000009000000000000" pitchFamily="49" charset="0"/>
              </a:rPr>
              <a:t>['Flight No.', 'Date and time ( )', 'Launch site', 'Payload', 'Payload mass', 'Orbit', 'Customer', 'Launch outcome’]</a:t>
            </a:r>
          </a:p>
          <a:p>
            <a:pPr marL="0" indent="0">
              <a:buFont typeface="Arial" panose="020B0604020202020204" pitchFamily="34" charset="0"/>
              <a:buNone/>
            </a:pPr>
            <a:endParaRPr lang="en-GB" sz="1600" b="0" i="0" dirty="0">
              <a:effectLst/>
              <a:latin typeface="Consolas" panose="020B0609020204030204" pitchFamily="49" charset="0"/>
            </a:endParaRPr>
          </a:p>
          <a:p>
            <a:pPr marL="0" indent="0">
              <a:buFont typeface="Arial" panose="020B0604020202020204" pitchFamily="34" charset="0"/>
              <a:buNone/>
            </a:pPr>
            <a:r>
              <a:rPr lang="en-US" sz="1600" dirty="0">
                <a:ea typeface="Roboto" panose="02000000000000000000" pitchFamily="2" charset="0"/>
              </a:rPr>
              <a:t>From here, we access all the </a:t>
            </a:r>
            <a:r>
              <a:rPr lang="en-US" sz="1600" b="1" dirty="0">
                <a:ea typeface="Roboto" panose="02000000000000000000" pitchFamily="2" charset="0"/>
              </a:rPr>
              <a:t>&lt;tr&gt;</a:t>
            </a:r>
            <a:r>
              <a:rPr lang="en-US" sz="1600" dirty="0">
                <a:ea typeface="Roboto" panose="02000000000000000000" pitchFamily="2" charset="0"/>
              </a:rPr>
              <a:t> (i.e., table row) elements from the table, and store the data in a Python list for each column. These lists are themselves all stored in a Python dictionary object. Once all the data is scraped, the dictionary is converted to a Pandas dataframe.</a:t>
            </a:r>
          </a:p>
          <a:p>
            <a:pPr marL="0" indent="0">
              <a:buFont typeface="Arial" panose="020B0604020202020204" pitchFamily="34" charset="0"/>
              <a:buNone/>
            </a:pPr>
            <a:endParaRPr lang="en-US" dirty="0">
              <a:ea typeface="Roboto" panose="02000000000000000000" pitchFamily="2" charset="0"/>
            </a:endParaRPr>
          </a:p>
          <a:p>
            <a:pPr marL="0" indent="0">
              <a:buFont typeface="Arial" panose="020B0604020202020204" pitchFamily="34" charset="0"/>
              <a:buNone/>
            </a:pPr>
            <a:endParaRPr lang="en-US" dirty="0">
              <a:ea typeface="Roboto" panose="02000000000000000000" pitchFamily="2" charset="0"/>
            </a:endParaRPr>
          </a:p>
          <a:p>
            <a:endParaRPr lang="en-US" dirty="0"/>
          </a:p>
        </p:txBody>
      </p:sp>
    </p:spTree>
    <p:extLst>
      <p:ext uri="{BB962C8B-B14F-4D97-AF65-F5344CB8AC3E}">
        <p14:creationId xmlns:p14="http://schemas.microsoft.com/office/powerpoint/2010/main" val="3922318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 – cont’d</a:t>
            </a:r>
          </a:p>
        </p:txBody>
      </p:sp>
      <p:sp>
        <p:nvSpPr>
          <p:cNvPr id="8" name="TextBox 7">
            <a:extLst>
              <a:ext uri="{FF2B5EF4-FFF2-40B4-BE49-F238E27FC236}">
                <a16:creationId xmlns:a16="http://schemas.microsoft.com/office/drawing/2014/main" id="{2366781F-8570-4BC9-AC05-BFA750FA7FB8}"/>
              </a:ext>
            </a:extLst>
          </p:cNvPr>
          <p:cNvSpPr txBox="1"/>
          <p:nvPr/>
        </p:nvSpPr>
        <p:spPr>
          <a:xfrm>
            <a:off x="770011" y="1319904"/>
            <a:ext cx="10515600" cy="1559401"/>
          </a:xfrm>
          <a:prstGeom prst="rect">
            <a:avLst/>
          </a:prstGeom>
          <a:noFill/>
        </p:spPr>
        <p:txBody>
          <a:bodyPr wrap="square" rtlCol="0">
            <a:spAutoFit/>
          </a:bodyPr>
          <a:lstStyle/>
          <a:p>
            <a:r>
              <a:rPr lang="en-US" sz="1800" dirty="0">
                <a:solidFill>
                  <a:srgbClr val="1C7DDB"/>
                </a:solidFill>
                <a:latin typeface="Abadi"/>
              </a:rPr>
              <a:t>GIT URL</a:t>
            </a:r>
            <a:endParaRPr lang="en-GB" dirty="0"/>
          </a:p>
          <a:p>
            <a:pPr marL="0" indent="0">
              <a:lnSpc>
                <a:spcPct val="100000"/>
              </a:lnSpc>
              <a:spcBef>
                <a:spcPts val="1400"/>
              </a:spcBef>
              <a:buNone/>
            </a:pPr>
            <a:r>
              <a:rPr lang="en-US" dirty="0">
                <a:solidFill>
                  <a:schemeClr val="accent3">
                    <a:lumMod val="25000"/>
                  </a:schemeClr>
                </a:solidFill>
                <a:hlinkClick r:id="rId3"/>
              </a:rPr>
              <a:t>https://github.com/mtravaglini/DataScienceCapstone/blob/master/jupyter-labs-webscraping.ipynb</a:t>
            </a:r>
            <a:endParaRPr lang="en-US" dirty="0">
              <a:solidFill>
                <a:schemeClr val="accent3">
                  <a:lumMod val="25000"/>
                </a:schemeClr>
              </a:solidFill>
            </a:endParaRPr>
          </a:p>
          <a:p>
            <a:pPr marL="0" indent="0">
              <a:lnSpc>
                <a:spcPct val="100000"/>
              </a:lnSpc>
              <a:spcBef>
                <a:spcPts val="1400"/>
              </a:spcBef>
              <a:buNone/>
            </a:pPr>
            <a:endParaRPr lang="en-US" dirty="0"/>
          </a:p>
          <a:p>
            <a:endParaRPr lang="en-GB" dirty="0"/>
          </a:p>
        </p:txBody>
      </p:sp>
    </p:spTree>
    <p:extLst>
      <p:ext uri="{BB962C8B-B14F-4D97-AF65-F5344CB8AC3E}">
        <p14:creationId xmlns:p14="http://schemas.microsoft.com/office/powerpoint/2010/main" val="715452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8" name="TextBox 7">
            <a:extLst>
              <a:ext uri="{FF2B5EF4-FFF2-40B4-BE49-F238E27FC236}">
                <a16:creationId xmlns:a16="http://schemas.microsoft.com/office/drawing/2014/main" id="{2366781F-8570-4BC9-AC05-BFA750FA7FB8}"/>
              </a:ext>
            </a:extLst>
          </p:cNvPr>
          <p:cNvSpPr txBox="1"/>
          <p:nvPr/>
        </p:nvSpPr>
        <p:spPr>
          <a:xfrm>
            <a:off x="770011" y="1319904"/>
            <a:ext cx="10515600" cy="4852610"/>
          </a:xfrm>
          <a:prstGeom prst="rect">
            <a:avLst/>
          </a:prstGeom>
          <a:noFill/>
        </p:spPr>
        <p:txBody>
          <a:bodyPr wrap="square" rtlCol="0">
            <a:spAutoFit/>
          </a:bodyPr>
          <a:lstStyle/>
          <a:p>
            <a:pPr marL="0" indent="0">
              <a:lnSpc>
                <a:spcPct val="100000"/>
              </a:lnSpc>
              <a:spcBef>
                <a:spcPts val="1400"/>
              </a:spcBef>
              <a:buNone/>
            </a:pPr>
            <a:r>
              <a:rPr lang="en-US" sz="1600" dirty="0"/>
              <a:t>There were several different aspects to the data wrangling component of this project. Some of the wrangling is necessarily mixed in with the Data Collection steps. For example, when acquiring data via the SpaceX API, the data needed to be transformed into the structure and formats suitable for the analysis we want to perform. </a:t>
            </a:r>
          </a:p>
          <a:p>
            <a:pPr marL="0" indent="0">
              <a:lnSpc>
                <a:spcPct val="100000"/>
              </a:lnSpc>
              <a:spcBef>
                <a:spcPts val="1400"/>
              </a:spcBef>
              <a:buNone/>
            </a:pPr>
            <a:r>
              <a:rPr lang="en-US" sz="1600" dirty="0"/>
              <a:t>The updates made were:</a:t>
            </a:r>
          </a:p>
          <a:p>
            <a:pPr marL="285750" indent="-285750">
              <a:lnSpc>
                <a:spcPct val="100000"/>
              </a:lnSpc>
              <a:spcBef>
                <a:spcPts val="1400"/>
              </a:spcBef>
              <a:buFontTx/>
              <a:buChar char="-"/>
            </a:pPr>
            <a:r>
              <a:rPr lang="en-US" sz="1600" dirty="0"/>
              <a:t>discard unneeded columns that were returned by the API, so keep only the required columns as follows</a:t>
            </a:r>
          </a:p>
          <a:p>
            <a:pPr lvl="1"/>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data = data[['rocket', 'payloads', 'launchpad', 'cores', '</a:t>
            </a:r>
            <a:r>
              <a:rPr lang="en-US" sz="1400" dirty="0" err="1">
                <a:solidFill>
                  <a:schemeClr val="bg1">
                    <a:lumMod val="85000"/>
                  </a:schemeClr>
                </a:solidFill>
                <a:highlight>
                  <a:srgbClr val="121619"/>
                </a:highlight>
                <a:latin typeface="Roboto Mono" panose="00000009000000000000" pitchFamily="49" charset="0"/>
                <a:ea typeface="Roboto Mono" panose="00000009000000000000" pitchFamily="49" charset="0"/>
              </a:rPr>
              <a:t>flight_number</a:t>
            </a:r>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 '</a:t>
            </a:r>
            <a:r>
              <a:rPr lang="en-US" sz="1400" dirty="0" err="1">
                <a:solidFill>
                  <a:schemeClr val="bg1">
                    <a:lumMod val="85000"/>
                  </a:schemeClr>
                </a:solidFill>
                <a:highlight>
                  <a:srgbClr val="121619"/>
                </a:highlight>
                <a:latin typeface="Roboto Mono" panose="00000009000000000000" pitchFamily="49" charset="0"/>
                <a:ea typeface="Roboto Mono" panose="00000009000000000000" pitchFamily="49" charset="0"/>
              </a:rPr>
              <a:t>date_utc</a:t>
            </a:r>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a:t>
            </a:r>
          </a:p>
          <a:p>
            <a:pPr marL="285750" indent="-285750">
              <a:buFontTx/>
              <a:buChar char="-"/>
            </a:pPr>
            <a:r>
              <a:rPr lang="en-US" sz="1600" dirty="0"/>
              <a:t>remove rows with multiple cores because those are falcon rockets with 2 extra rocket boosters </a:t>
            </a:r>
          </a:p>
          <a:p>
            <a:pPr marL="285750" indent="-285750">
              <a:buFontTx/>
              <a:buChar char="-"/>
            </a:pPr>
            <a:r>
              <a:rPr lang="en-US" sz="1600" dirty="0"/>
              <a:t>remove rows that have multiple payloads in a single rocket</a:t>
            </a:r>
          </a:p>
          <a:p>
            <a:pPr lvl="1"/>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data = data[data['cores'].map(</a:t>
            </a:r>
            <a:r>
              <a:rPr lang="en-US" sz="1400" dirty="0" err="1">
                <a:solidFill>
                  <a:schemeClr val="bg1">
                    <a:lumMod val="85000"/>
                  </a:schemeClr>
                </a:solidFill>
                <a:highlight>
                  <a:srgbClr val="121619"/>
                </a:highlight>
                <a:latin typeface="Roboto Mono" panose="00000009000000000000" pitchFamily="49" charset="0"/>
                <a:ea typeface="Roboto Mono" panose="00000009000000000000" pitchFamily="49" charset="0"/>
              </a:rPr>
              <a:t>len</a:t>
            </a:r>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)==1]</a:t>
            </a:r>
          </a:p>
          <a:p>
            <a:pPr lvl="1"/>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data = data[data['payloads'].map(</a:t>
            </a:r>
            <a:r>
              <a:rPr lang="en-US" sz="1400" dirty="0" err="1">
                <a:solidFill>
                  <a:schemeClr val="bg1">
                    <a:lumMod val="85000"/>
                  </a:schemeClr>
                </a:solidFill>
                <a:highlight>
                  <a:srgbClr val="121619"/>
                </a:highlight>
                <a:latin typeface="Roboto Mono" panose="00000009000000000000" pitchFamily="49" charset="0"/>
                <a:ea typeface="Roboto Mono" panose="00000009000000000000" pitchFamily="49" charset="0"/>
              </a:rPr>
              <a:t>len</a:t>
            </a:r>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)==1]</a:t>
            </a:r>
          </a:p>
          <a:p>
            <a:pPr marL="285750" indent="-285750">
              <a:buFontTx/>
              <a:buChar char="-"/>
            </a:pPr>
            <a:r>
              <a:rPr lang="en-US" sz="1600" dirty="0"/>
              <a:t>change ‘payloads’ and ‘cores’ columns from single-value lists to text values</a:t>
            </a:r>
          </a:p>
          <a:p>
            <a:pPr lvl="1"/>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data['cores'] = data['cores'].map(lambda x : x[0])</a:t>
            </a:r>
          </a:p>
          <a:p>
            <a:pPr lvl="1"/>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data['payloads'] = data['payloads'].map(lambda x : x[0])</a:t>
            </a:r>
          </a:p>
          <a:p>
            <a:pPr marL="285750" indent="-285750">
              <a:buFontTx/>
              <a:buChar char="-"/>
            </a:pPr>
            <a:r>
              <a:rPr lang="en-US" sz="1600" dirty="0"/>
              <a:t>convert ‘</a:t>
            </a:r>
            <a:r>
              <a:rPr lang="en-US" sz="1600" dirty="0" err="1"/>
              <a:t>date_utc</a:t>
            </a:r>
            <a:r>
              <a:rPr lang="en-US" sz="1600" dirty="0"/>
              <a:t>’ to a datetime datatype, keeping only the date portion and discarding the time</a:t>
            </a:r>
          </a:p>
          <a:p>
            <a:pPr lvl="1"/>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data['date'] = </a:t>
            </a:r>
            <a:r>
              <a:rPr lang="en-US" sz="1400" dirty="0" err="1">
                <a:solidFill>
                  <a:schemeClr val="bg1">
                    <a:lumMod val="85000"/>
                  </a:schemeClr>
                </a:solidFill>
                <a:highlight>
                  <a:srgbClr val="121619"/>
                </a:highlight>
                <a:latin typeface="Roboto Mono" panose="00000009000000000000" pitchFamily="49" charset="0"/>
                <a:ea typeface="Roboto Mono" panose="00000009000000000000" pitchFamily="49" charset="0"/>
              </a:rPr>
              <a:t>pd.to_datetime</a:t>
            </a:r>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(data['</a:t>
            </a:r>
            <a:r>
              <a:rPr lang="en-US" sz="1400" dirty="0" err="1">
                <a:solidFill>
                  <a:schemeClr val="bg1">
                    <a:lumMod val="85000"/>
                  </a:schemeClr>
                </a:solidFill>
                <a:highlight>
                  <a:srgbClr val="121619"/>
                </a:highlight>
                <a:latin typeface="Roboto Mono" panose="00000009000000000000" pitchFamily="49" charset="0"/>
                <a:ea typeface="Roboto Mono" panose="00000009000000000000" pitchFamily="49" charset="0"/>
              </a:rPr>
              <a:t>date_utc</a:t>
            </a:r>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a:t>
            </a:r>
            <a:r>
              <a:rPr lang="en-US" sz="1400" dirty="0" err="1">
                <a:solidFill>
                  <a:schemeClr val="bg1">
                    <a:lumMod val="85000"/>
                  </a:schemeClr>
                </a:solidFill>
                <a:highlight>
                  <a:srgbClr val="121619"/>
                </a:highlight>
                <a:latin typeface="Roboto Mono" panose="00000009000000000000" pitchFamily="49" charset="0"/>
                <a:ea typeface="Roboto Mono" panose="00000009000000000000" pitchFamily="49" charset="0"/>
              </a:rPr>
              <a:t>dt.date</a:t>
            </a:r>
            <a:endPar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endParaRPr>
          </a:p>
          <a:p>
            <a:pPr marL="285750" indent="-285750">
              <a:buFontTx/>
              <a:buChar char="-"/>
            </a:pPr>
            <a:r>
              <a:rPr lang="en-US" sz="1600" dirty="0"/>
              <a:t>keep only the rows with a date &lt;= November 13, 2020</a:t>
            </a:r>
          </a:p>
          <a:p>
            <a:pPr lvl="1"/>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data = data[data['date'] &lt;= </a:t>
            </a:r>
            <a:r>
              <a:rPr lang="en-US" sz="1400" dirty="0" err="1">
                <a:solidFill>
                  <a:schemeClr val="bg1">
                    <a:lumMod val="85000"/>
                  </a:schemeClr>
                </a:solidFill>
                <a:highlight>
                  <a:srgbClr val="121619"/>
                </a:highlight>
                <a:latin typeface="Roboto Mono" panose="00000009000000000000" pitchFamily="49" charset="0"/>
                <a:ea typeface="Roboto Mono" panose="00000009000000000000" pitchFamily="49" charset="0"/>
              </a:rPr>
              <a:t>datetime.date</a:t>
            </a:r>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(2020, 11, 13)]</a:t>
            </a:r>
          </a:p>
          <a:p>
            <a:pPr marL="285750" indent="-285750">
              <a:buFontTx/>
              <a:buChar char="-"/>
            </a:pPr>
            <a:r>
              <a:rPr lang="en-US" sz="1600" dirty="0"/>
              <a:t>keep only Falcon 9 launches</a:t>
            </a:r>
          </a:p>
          <a:p>
            <a:pPr lvl="1"/>
            <a:r>
              <a:rPr lang="it-IT"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data_falcon9 = data[data['BoosterVersion']=='Falcon 9']</a:t>
            </a:r>
          </a:p>
        </p:txBody>
      </p:sp>
    </p:spTree>
    <p:extLst>
      <p:ext uri="{BB962C8B-B14F-4D97-AF65-F5344CB8AC3E}">
        <p14:creationId xmlns:p14="http://schemas.microsoft.com/office/powerpoint/2010/main" val="430030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 - cont’d</a:t>
            </a:r>
          </a:p>
        </p:txBody>
      </p:sp>
      <p:sp>
        <p:nvSpPr>
          <p:cNvPr id="8" name="TextBox 7">
            <a:extLst>
              <a:ext uri="{FF2B5EF4-FFF2-40B4-BE49-F238E27FC236}">
                <a16:creationId xmlns:a16="http://schemas.microsoft.com/office/drawing/2014/main" id="{2366781F-8570-4BC9-AC05-BFA750FA7FB8}"/>
              </a:ext>
            </a:extLst>
          </p:cNvPr>
          <p:cNvSpPr txBox="1"/>
          <p:nvPr/>
        </p:nvSpPr>
        <p:spPr>
          <a:xfrm>
            <a:off x="770011" y="1319904"/>
            <a:ext cx="10515600" cy="4591000"/>
          </a:xfrm>
          <a:prstGeom prst="rect">
            <a:avLst/>
          </a:prstGeom>
          <a:noFill/>
        </p:spPr>
        <p:txBody>
          <a:bodyPr wrap="square" rtlCol="0">
            <a:spAutoFit/>
          </a:bodyPr>
          <a:lstStyle/>
          <a:p>
            <a:pPr marL="0" indent="0">
              <a:lnSpc>
                <a:spcPct val="100000"/>
              </a:lnSpc>
              <a:spcBef>
                <a:spcPts val="1400"/>
              </a:spcBef>
              <a:buNone/>
            </a:pPr>
            <a:r>
              <a:rPr lang="en-US" sz="1600" dirty="0"/>
              <a:t>Next the data was checked for any missing/null values. We used the following command to check:</a:t>
            </a:r>
          </a:p>
          <a:p>
            <a:pPr marL="0" indent="0">
              <a:lnSpc>
                <a:spcPct val="100000"/>
              </a:lnSpc>
              <a:spcBef>
                <a:spcPts val="1400"/>
              </a:spcBef>
              <a:buNone/>
            </a:pPr>
            <a:endParaRPr lang="en-US" sz="1400" dirty="0"/>
          </a:p>
          <a:p>
            <a:pPr lvl="1"/>
            <a:r>
              <a:rPr lang="en-GB"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data_falcon9.isnull().sum()</a:t>
            </a:r>
          </a:p>
          <a:p>
            <a:pPr lvl="1"/>
            <a:r>
              <a:rPr lang="en-GB" sz="1400" dirty="0" err="1">
                <a:solidFill>
                  <a:schemeClr val="bg1">
                    <a:lumMod val="85000"/>
                  </a:schemeClr>
                </a:solidFill>
                <a:highlight>
                  <a:srgbClr val="121619"/>
                </a:highlight>
                <a:latin typeface="Roboto Mono" panose="00000009000000000000" pitchFamily="49" charset="0"/>
                <a:ea typeface="Roboto Mono" panose="00000009000000000000" pitchFamily="49" charset="0"/>
              </a:rPr>
              <a:t>FlightNumber</a:t>
            </a:r>
            <a:r>
              <a:rPr lang="en-GB"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       0</a:t>
            </a:r>
          </a:p>
          <a:p>
            <a:pPr lvl="1"/>
            <a:r>
              <a:rPr lang="en-GB" sz="1400" dirty="0" err="1">
                <a:solidFill>
                  <a:schemeClr val="bg1">
                    <a:lumMod val="85000"/>
                  </a:schemeClr>
                </a:solidFill>
                <a:highlight>
                  <a:srgbClr val="121619"/>
                </a:highlight>
                <a:latin typeface="Roboto Mono" panose="00000009000000000000" pitchFamily="49" charset="0"/>
                <a:ea typeface="Roboto Mono" panose="00000009000000000000" pitchFamily="49" charset="0"/>
              </a:rPr>
              <a:t>PayloadMass</a:t>
            </a:r>
            <a:r>
              <a:rPr lang="en-GB"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        5</a:t>
            </a:r>
          </a:p>
          <a:p>
            <a:pPr lvl="1"/>
            <a:r>
              <a:rPr lang="en-GB" sz="1400" dirty="0" err="1">
                <a:solidFill>
                  <a:schemeClr val="bg1">
                    <a:lumMod val="85000"/>
                  </a:schemeClr>
                </a:solidFill>
                <a:highlight>
                  <a:srgbClr val="121619"/>
                </a:highlight>
                <a:latin typeface="Roboto Mono" panose="00000009000000000000" pitchFamily="49" charset="0"/>
                <a:ea typeface="Roboto Mono" panose="00000009000000000000" pitchFamily="49" charset="0"/>
              </a:rPr>
              <a:t>LandingPad</a:t>
            </a:r>
            <a:r>
              <a:rPr lang="en-GB"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        26</a:t>
            </a:r>
          </a:p>
          <a:p>
            <a:pPr lvl="1"/>
            <a:r>
              <a:rPr lang="en-GB"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Orbit              0</a:t>
            </a:r>
          </a:p>
          <a:p>
            <a:pPr lvl="1"/>
            <a:r>
              <a:rPr lang="en-GB" sz="1400" dirty="0">
                <a:latin typeface="Roboto Mono" panose="00000009000000000000" pitchFamily="49" charset="0"/>
                <a:ea typeface="Roboto Mono" panose="00000009000000000000" pitchFamily="49" charset="0"/>
              </a:rPr>
              <a:t>… etc.</a:t>
            </a:r>
          </a:p>
          <a:p>
            <a:pPr marL="0" indent="0">
              <a:lnSpc>
                <a:spcPct val="100000"/>
              </a:lnSpc>
              <a:spcBef>
                <a:spcPts val="1400"/>
              </a:spcBef>
              <a:buNone/>
            </a:pPr>
            <a:endParaRPr lang="it-IT" sz="1600" dirty="0"/>
          </a:p>
          <a:p>
            <a:pPr marL="0" indent="0">
              <a:lnSpc>
                <a:spcPct val="100000"/>
              </a:lnSpc>
              <a:spcBef>
                <a:spcPts val="1400"/>
              </a:spcBef>
              <a:buNone/>
            </a:pPr>
            <a:r>
              <a:rPr lang="it-IT" sz="1600" dirty="0"/>
              <a:t>This showed that the ‘PayloadMass’ and ‘LandingPad’ columns had several missing values. For ‘LandingPad’, we can leave this as is, since the value None just means there was no landing pad used for that launch. For ‘PayloadMass’, we decide to replace the missing values with the mean of that column. This is done as follows:</a:t>
            </a:r>
          </a:p>
          <a:p>
            <a:pPr marL="0" indent="0">
              <a:lnSpc>
                <a:spcPct val="100000"/>
              </a:lnSpc>
              <a:spcBef>
                <a:spcPts val="1400"/>
              </a:spcBef>
              <a:buNone/>
            </a:pPr>
            <a:endParaRPr lang="it-IT" sz="1400" dirty="0"/>
          </a:p>
          <a:p>
            <a:pPr lvl="1"/>
            <a:r>
              <a:rPr lang="en-GB" sz="1400" dirty="0" err="1">
                <a:solidFill>
                  <a:schemeClr val="bg1">
                    <a:lumMod val="85000"/>
                  </a:schemeClr>
                </a:solidFill>
                <a:highlight>
                  <a:srgbClr val="121619"/>
                </a:highlight>
                <a:latin typeface="Roboto Mono" panose="00000009000000000000" pitchFamily="49" charset="0"/>
                <a:ea typeface="Roboto Mono" panose="00000009000000000000" pitchFamily="49" charset="0"/>
              </a:rPr>
              <a:t>PayloadMassMean</a:t>
            </a:r>
            <a:r>
              <a:rPr lang="en-GB"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 = data_falcon9['</a:t>
            </a:r>
            <a:r>
              <a:rPr lang="en-GB" sz="1400" dirty="0" err="1">
                <a:solidFill>
                  <a:schemeClr val="bg1">
                    <a:lumMod val="85000"/>
                  </a:schemeClr>
                </a:solidFill>
                <a:highlight>
                  <a:srgbClr val="121619"/>
                </a:highlight>
                <a:latin typeface="Roboto Mono" panose="00000009000000000000" pitchFamily="49" charset="0"/>
                <a:ea typeface="Roboto Mono" panose="00000009000000000000" pitchFamily="49" charset="0"/>
              </a:rPr>
              <a:t>PayloadMass</a:t>
            </a:r>
            <a:r>
              <a:rPr lang="en-GB"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'].mean()</a:t>
            </a:r>
          </a:p>
          <a:p>
            <a:pPr lvl="1"/>
            <a:r>
              <a:rPr lang="en-GB"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data_falcon9['</a:t>
            </a:r>
            <a:r>
              <a:rPr lang="en-GB" sz="1400" dirty="0" err="1">
                <a:solidFill>
                  <a:schemeClr val="bg1">
                    <a:lumMod val="85000"/>
                  </a:schemeClr>
                </a:solidFill>
                <a:highlight>
                  <a:srgbClr val="121619"/>
                </a:highlight>
                <a:latin typeface="Roboto Mono" panose="00000009000000000000" pitchFamily="49" charset="0"/>
                <a:ea typeface="Roboto Mono" panose="00000009000000000000" pitchFamily="49" charset="0"/>
              </a:rPr>
              <a:t>PayloadMass</a:t>
            </a:r>
            <a:r>
              <a:rPr lang="en-GB"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 = data_falcon9['</a:t>
            </a:r>
            <a:r>
              <a:rPr lang="en-GB" sz="1400" dirty="0" err="1">
                <a:solidFill>
                  <a:schemeClr val="bg1">
                    <a:lumMod val="85000"/>
                  </a:schemeClr>
                </a:solidFill>
                <a:highlight>
                  <a:srgbClr val="121619"/>
                </a:highlight>
                <a:latin typeface="Roboto Mono" panose="00000009000000000000" pitchFamily="49" charset="0"/>
                <a:ea typeface="Roboto Mono" panose="00000009000000000000" pitchFamily="49" charset="0"/>
              </a:rPr>
              <a:t>PayloadMass</a:t>
            </a:r>
            <a:r>
              <a:rPr lang="en-GB"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'].replace(</a:t>
            </a:r>
            <a:r>
              <a:rPr lang="en-GB" sz="1400" dirty="0" err="1">
                <a:solidFill>
                  <a:schemeClr val="bg1">
                    <a:lumMod val="85000"/>
                  </a:schemeClr>
                </a:solidFill>
                <a:highlight>
                  <a:srgbClr val="121619"/>
                </a:highlight>
                <a:latin typeface="Roboto Mono" panose="00000009000000000000" pitchFamily="49" charset="0"/>
                <a:ea typeface="Roboto Mono" panose="00000009000000000000" pitchFamily="49" charset="0"/>
              </a:rPr>
              <a:t>np.nan</a:t>
            </a:r>
            <a:r>
              <a:rPr lang="en-GB"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 </a:t>
            </a:r>
            <a:r>
              <a:rPr lang="en-GB" sz="1400" dirty="0" err="1">
                <a:solidFill>
                  <a:schemeClr val="bg1">
                    <a:lumMod val="85000"/>
                  </a:schemeClr>
                </a:solidFill>
                <a:highlight>
                  <a:srgbClr val="121619"/>
                </a:highlight>
                <a:latin typeface="Roboto Mono" panose="00000009000000000000" pitchFamily="49" charset="0"/>
                <a:ea typeface="Roboto Mono" panose="00000009000000000000" pitchFamily="49" charset="0"/>
              </a:rPr>
              <a:t>PayloadMassMean</a:t>
            </a:r>
            <a:r>
              <a:rPr lang="en-GB"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a:t>
            </a:r>
          </a:p>
          <a:p>
            <a:pPr marL="0" indent="0">
              <a:lnSpc>
                <a:spcPct val="100000"/>
              </a:lnSpc>
              <a:spcBef>
                <a:spcPts val="1400"/>
              </a:spcBef>
              <a:buNone/>
            </a:pPr>
            <a:endParaRPr lang="en-US" sz="1400" dirty="0"/>
          </a:p>
        </p:txBody>
      </p:sp>
    </p:spTree>
    <p:extLst>
      <p:ext uri="{BB962C8B-B14F-4D97-AF65-F5344CB8AC3E}">
        <p14:creationId xmlns:p14="http://schemas.microsoft.com/office/powerpoint/2010/main" val="313437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 - cont’d</a:t>
            </a:r>
          </a:p>
        </p:txBody>
      </p:sp>
      <p:sp>
        <p:nvSpPr>
          <p:cNvPr id="8" name="TextBox 7">
            <a:extLst>
              <a:ext uri="{FF2B5EF4-FFF2-40B4-BE49-F238E27FC236}">
                <a16:creationId xmlns:a16="http://schemas.microsoft.com/office/drawing/2014/main" id="{2366781F-8570-4BC9-AC05-BFA750FA7FB8}"/>
              </a:ext>
            </a:extLst>
          </p:cNvPr>
          <p:cNvSpPr txBox="1"/>
          <p:nvPr/>
        </p:nvSpPr>
        <p:spPr>
          <a:xfrm>
            <a:off x="770011" y="1319904"/>
            <a:ext cx="10515600" cy="5437386"/>
          </a:xfrm>
          <a:prstGeom prst="rect">
            <a:avLst/>
          </a:prstGeom>
          <a:noFill/>
        </p:spPr>
        <p:txBody>
          <a:bodyPr wrap="square" rtlCol="0">
            <a:spAutoFit/>
          </a:bodyPr>
          <a:lstStyle/>
          <a:p>
            <a:pPr marL="0" indent="0">
              <a:lnSpc>
                <a:spcPct val="100000"/>
              </a:lnSpc>
              <a:spcBef>
                <a:spcPts val="1400"/>
              </a:spcBef>
              <a:buNone/>
            </a:pPr>
            <a:r>
              <a:rPr lang="en-US" sz="1600" dirty="0"/>
              <a:t>Part of Data Wrangling involves data discovery to gain an understanding of what the data means. For example, the ‘Outcome’ column has values such as: </a:t>
            </a:r>
          </a:p>
          <a:p>
            <a:pPr marL="285750" indent="-285750">
              <a:buFontTx/>
              <a:buChar char="-"/>
            </a:pPr>
            <a:r>
              <a:rPr lang="en-US" sz="1600" b="1" dirty="0"/>
              <a:t>True Ocean </a:t>
            </a:r>
            <a:r>
              <a:rPr lang="en-US" sz="1600" dirty="0"/>
              <a:t>means the mission outcome was successfully landed to a specific region of the ocean </a:t>
            </a:r>
          </a:p>
          <a:p>
            <a:pPr marL="285750" indent="-285750">
              <a:buFontTx/>
              <a:buChar char="-"/>
            </a:pPr>
            <a:r>
              <a:rPr lang="en-US" sz="1600" b="1" dirty="0"/>
              <a:t>False Ocean </a:t>
            </a:r>
            <a:r>
              <a:rPr lang="en-US" sz="1600" dirty="0"/>
              <a:t>means the mission outcome was unsuccessfully landed to a specific region of the ocean</a:t>
            </a:r>
          </a:p>
          <a:p>
            <a:pPr marL="285750" indent="-285750">
              <a:buFontTx/>
              <a:buChar char="-"/>
            </a:pPr>
            <a:r>
              <a:rPr lang="en-US" sz="1600" b="1" dirty="0"/>
              <a:t>True RTLS </a:t>
            </a:r>
            <a:r>
              <a:rPr lang="en-US" sz="1600" dirty="0"/>
              <a:t>means the mission outcome was successfully  landed to a ground pad</a:t>
            </a:r>
          </a:p>
          <a:p>
            <a:pPr marL="285750" indent="-285750">
              <a:buFontTx/>
              <a:buChar char="-"/>
            </a:pPr>
            <a:r>
              <a:rPr lang="en-US" sz="1600" dirty="0"/>
              <a:t>etc.</a:t>
            </a:r>
          </a:p>
          <a:p>
            <a:pPr marL="0" indent="0">
              <a:lnSpc>
                <a:spcPct val="100000"/>
              </a:lnSpc>
              <a:spcBef>
                <a:spcPts val="1400"/>
              </a:spcBef>
              <a:buNone/>
            </a:pPr>
            <a:r>
              <a:rPr lang="en-US" sz="1600" dirty="0"/>
              <a:t>We want to change this to values of ‘0’ for failed landings and ‘1’ for successful landings. First, we determine all the failed landing values of the ‘Outcome’ column and save them in a set:</a:t>
            </a:r>
          </a:p>
          <a:p>
            <a:pPr marL="0" indent="0">
              <a:lnSpc>
                <a:spcPct val="100000"/>
              </a:lnSpc>
              <a:spcBef>
                <a:spcPts val="1400"/>
              </a:spcBef>
              <a:buNone/>
            </a:pPr>
            <a:endPar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endParaRPr>
          </a:p>
          <a:p>
            <a:pPr lvl="1"/>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for </a:t>
            </a:r>
            <a:r>
              <a:rPr lang="en-US" sz="1400" dirty="0" err="1">
                <a:solidFill>
                  <a:schemeClr val="bg1">
                    <a:lumMod val="85000"/>
                  </a:schemeClr>
                </a:solidFill>
                <a:highlight>
                  <a:srgbClr val="121619"/>
                </a:highlight>
                <a:latin typeface="Roboto Mono" panose="00000009000000000000" pitchFamily="49" charset="0"/>
                <a:ea typeface="Roboto Mono" panose="00000009000000000000" pitchFamily="49" charset="0"/>
              </a:rPr>
              <a:t>i,outcome</a:t>
            </a:r>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 in enumerate(</a:t>
            </a:r>
            <a:r>
              <a:rPr lang="en-US" sz="1400" dirty="0" err="1">
                <a:solidFill>
                  <a:schemeClr val="bg1">
                    <a:lumMod val="85000"/>
                  </a:schemeClr>
                </a:solidFill>
                <a:highlight>
                  <a:srgbClr val="121619"/>
                </a:highlight>
                <a:latin typeface="Roboto Mono" panose="00000009000000000000" pitchFamily="49" charset="0"/>
                <a:ea typeface="Roboto Mono" panose="00000009000000000000" pitchFamily="49" charset="0"/>
              </a:rPr>
              <a:t>landing_outcomes.keys</a:t>
            </a:r>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a:t>
            </a:r>
          </a:p>
          <a:p>
            <a:pPr lvl="1"/>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    print(</a:t>
            </a:r>
            <a:r>
              <a:rPr lang="en-US" sz="1400" dirty="0" err="1">
                <a:solidFill>
                  <a:schemeClr val="bg1">
                    <a:lumMod val="85000"/>
                  </a:schemeClr>
                </a:solidFill>
                <a:highlight>
                  <a:srgbClr val="121619"/>
                </a:highlight>
                <a:latin typeface="Roboto Mono" panose="00000009000000000000" pitchFamily="49" charset="0"/>
                <a:ea typeface="Roboto Mono" panose="00000009000000000000" pitchFamily="49" charset="0"/>
              </a:rPr>
              <a:t>i,outcome</a:t>
            </a:r>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a:t>
            </a:r>
          </a:p>
          <a:p>
            <a:pPr lvl="1"/>
            <a:endPar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endParaRPr>
          </a:p>
          <a:p>
            <a:pPr lvl="1"/>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0 True ASDS</a:t>
            </a:r>
          </a:p>
          <a:p>
            <a:pPr lvl="1"/>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1 None </a:t>
            </a:r>
            <a:r>
              <a:rPr lang="en-US" sz="1400" dirty="0" err="1">
                <a:solidFill>
                  <a:schemeClr val="bg1">
                    <a:lumMod val="85000"/>
                  </a:schemeClr>
                </a:solidFill>
                <a:highlight>
                  <a:srgbClr val="121619"/>
                </a:highlight>
                <a:latin typeface="Roboto Mono" panose="00000009000000000000" pitchFamily="49" charset="0"/>
                <a:ea typeface="Roboto Mono" panose="00000009000000000000" pitchFamily="49" charset="0"/>
              </a:rPr>
              <a:t>None</a:t>
            </a:r>
            <a:endPar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endParaRPr>
          </a:p>
          <a:p>
            <a:pPr lvl="1"/>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2 True RTLS</a:t>
            </a:r>
          </a:p>
          <a:p>
            <a:pPr lvl="1"/>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3 False ASDS</a:t>
            </a:r>
          </a:p>
          <a:p>
            <a:pPr lvl="1"/>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4 True Ocean</a:t>
            </a:r>
          </a:p>
          <a:p>
            <a:pPr lvl="1"/>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5 None ASDS</a:t>
            </a:r>
          </a:p>
          <a:p>
            <a:pPr lvl="1"/>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6 False Ocean</a:t>
            </a:r>
          </a:p>
          <a:p>
            <a:pPr lvl="1"/>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7 False RTLS</a:t>
            </a:r>
          </a:p>
          <a:p>
            <a:pPr lvl="1"/>
            <a:endPar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endParaRPr>
          </a:p>
          <a:p>
            <a:pPr lvl="1"/>
            <a:r>
              <a:rPr lang="en-US" sz="1400" dirty="0" err="1">
                <a:solidFill>
                  <a:schemeClr val="bg1">
                    <a:lumMod val="85000"/>
                  </a:schemeClr>
                </a:solidFill>
                <a:highlight>
                  <a:srgbClr val="121619"/>
                </a:highlight>
                <a:latin typeface="Roboto Mono" panose="00000009000000000000" pitchFamily="49" charset="0"/>
                <a:ea typeface="Roboto Mono" panose="00000009000000000000" pitchFamily="49" charset="0"/>
              </a:rPr>
              <a:t>bad_outcomes</a:t>
            </a:r>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=set(</a:t>
            </a:r>
            <a:r>
              <a:rPr lang="en-US" sz="1400" dirty="0" err="1">
                <a:solidFill>
                  <a:schemeClr val="bg1">
                    <a:lumMod val="85000"/>
                  </a:schemeClr>
                </a:solidFill>
                <a:highlight>
                  <a:srgbClr val="121619"/>
                </a:highlight>
                <a:latin typeface="Roboto Mono" panose="00000009000000000000" pitchFamily="49" charset="0"/>
                <a:ea typeface="Roboto Mono" panose="00000009000000000000" pitchFamily="49" charset="0"/>
              </a:rPr>
              <a:t>landing_outcomes.keys</a:t>
            </a:r>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()[[1,3,5,6,7]])</a:t>
            </a:r>
          </a:p>
        </p:txBody>
      </p:sp>
    </p:spTree>
    <p:extLst>
      <p:ext uri="{BB962C8B-B14F-4D97-AF65-F5344CB8AC3E}">
        <p14:creationId xmlns:p14="http://schemas.microsoft.com/office/powerpoint/2010/main" val="3558275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 - cont’d</a:t>
            </a:r>
          </a:p>
        </p:txBody>
      </p:sp>
      <p:sp>
        <p:nvSpPr>
          <p:cNvPr id="8" name="TextBox 7">
            <a:extLst>
              <a:ext uri="{FF2B5EF4-FFF2-40B4-BE49-F238E27FC236}">
                <a16:creationId xmlns:a16="http://schemas.microsoft.com/office/drawing/2014/main" id="{2366781F-8570-4BC9-AC05-BFA750FA7FB8}"/>
              </a:ext>
            </a:extLst>
          </p:cNvPr>
          <p:cNvSpPr txBox="1"/>
          <p:nvPr/>
        </p:nvSpPr>
        <p:spPr>
          <a:xfrm>
            <a:off x="770011" y="1319904"/>
            <a:ext cx="10515600" cy="3816429"/>
          </a:xfrm>
          <a:prstGeom prst="rect">
            <a:avLst/>
          </a:prstGeom>
          <a:noFill/>
        </p:spPr>
        <p:txBody>
          <a:bodyPr wrap="square" rtlCol="0">
            <a:spAutoFit/>
          </a:bodyPr>
          <a:lstStyle/>
          <a:p>
            <a:pPr marL="0" indent="0">
              <a:lnSpc>
                <a:spcPct val="100000"/>
              </a:lnSpc>
              <a:buNone/>
            </a:pPr>
            <a:r>
              <a:rPr lang="en-US" sz="1600" dirty="0"/>
              <a:t>Once we’ve done that, we can use the set to add a ‘Class’ column to the dataframe:</a:t>
            </a:r>
          </a:p>
          <a:p>
            <a:pPr marL="0" indent="0">
              <a:lnSpc>
                <a:spcPct val="100000"/>
              </a:lnSpc>
              <a:buNone/>
            </a:pPr>
            <a:endParaRPr lang="en-US" sz="1400" dirty="0"/>
          </a:p>
          <a:p>
            <a:pPr lvl="1"/>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landing_class = list(df['Outcome'].</a:t>
            </a:r>
            <a:r>
              <a:rPr lang="en-US" sz="1400" dirty="0" err="1">
                <a:solidFill>
                  <a:schemeClr val="bg1">
                    <a:lumMod val="85000"/>
                  </a:schemeClr>
                </a:solidFill>
                <a:highlight>
                  <a:srgbClr val="121619"/>
                </a:highlight>
                <a:latin typeface="Roboto Mono" panose="00000009000000000000" pitchFamily="49" charset="0"/>
                <a:ea typeface="Roboto Mono" panose="00000009000000000000" pitchFamily="49" charset="0"/>
              </a:rPr>
              <a:t>isin</a:t>
            </a:r>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a:t>
            </a:r>
            <a:r>
              <a:rPr lang="en-US" sz="1400" dirty="0" err="1">
                <a:solidFill>
                  <a:schemeClr val="bg1">
                    <a:lumMod val="85000"/>
                  </a:schemeClr>
                </a:solidFill>
                <a:highlight>
                  <a:srgbClr val="121619"/>
                </a:highlight>
                <a:latin typeface="Roboto Mono" panose="00000009000000000000" pitchFamily="49" charset="0"/>
                <a:ea typeface="Roboto Mono" panose="00000009000000000000" pitchFamily="49" charset="0"/>
              </a:rPr>
              <a:t>bad_outcomes</a:t>
            </a:r>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).replace({True: 0, False: 1}))</a:t>
            </a:r>
          </a:p>
          <a:p>
            <a:pPr lvl="1"/>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df['Class']=landing_class</a:t>
            </a:r>
          </a:p>
          <a:p>
            <a:pPr lvl="1"/>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df[['</a:t>
            </a:r>
            <a:r>
              <a:rPr lang="en-US" sz="1400" dirty="0" err="1">
                <a:solidFill>
                  <a:schemeClr val="bg1">
                    <a:lumMod val="85000"/>
                  </a:schemeClr>
                </a:solidFill>
                <a:highlight>
                  <a:srgbClr val="121619"/>
                </a:highlight>
                <a:latin typeface="Roboto Mono" panose="00000009000000000000" pitchFamily="49" charset="0"/>
                <a:ea typeface="Roboto Mono" panose="00000009000000000000" pitchFamily="49" charset="0"/>
              </a:rPr>
              <a:t>Class','Outcome</a:t>
            </a:r>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']].head(8)</a:t>
            </a:r>
          </a:p>
          <a:p>
            <a:pPr lvl="1"/>
            <a:endParaRPr lang="it-IT" sz="1400" dirty="0">
              <a:solidFill>
                <a:schemeClr val="bg1">
                  <a:lumMod val="85000"/>
                </a:schemeClr>
              </a:solidFill>
              <a:highlight>
                <a:srgbClr val="121619"/>
              </a:highlight>
              <a:latin typeface="Roboto Mono" panose="00000009000000000000" pitchFamily="49" charset="0"/>
              <a:ea typeface="Roboto Mono" panose="00000009000000000000" pitchFamily="49" charset="0"/>
            </a:endParaRPr>
          </a:p>
          <a:p>
            <a:pPr lvl="1"/>
            <a:r>
              <a:rPr lang="it-IT"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	Class	Outcome</a:t>
            </a:r>
          </a:p>
          <a:p>
            <a:pPr lvl="1"/>
            <a:r>
              <a:rPr lang="it-IT"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	0	None None</a:t>
            </a:r>
          </a:p>
          <a:p>
            <a:pPr lvl="1"/>
            <a:r>
              <a:rPr lang="it-IT"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	0	None None</a:t>
            </a:r>
          </a:p>
          <a:p>
            <a:pPr lvl="1"/>
            <a:r>
              <a:rPr lang="it-IT"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	0	None None</a:t>
            </a:r>
          </a:p>
          <a:p>
            <a:pPr lvl="1"/>
            <a:r>
              <a:rPr lang="it-IT"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	0	False Ocean</a:t>
            </a:r>
          </a:p>
          <a:p>
            <a:pPr lvl="1"/>
            <a:r>
              <a:rPr lang="it-IT"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	0	None None</a:t>
            </a:r>
          </a:p>
          <a:p>
            <a:pPr lvl="1"/>
            <a:r>
              <a:rPr lang="it-IT"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	0	None None</a:t>
            </a:r>
          </a:p>
          <a:p>
            <a:pPr lvl="1"/>
            <a:r>
              <a:rPr lang="it-IT"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	1	True Ocean</a:t>
            </a:r>
          </a:p>
          <a:p>
            <a:pPr lvl="1"/>
            <a:r>
              <a:rPr lang="it-IT"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	1	True Ocean</a:t>
            </a:r>
          </a:p>
          <a:p>
            <a:pPr lvl="1"/>
            <a:endParaRPr lang="it-IT" sz="1600" dirty="0">
              <a:latin typeface="Roboto Mono" panose="00000009000000000000" pitchFamily="49" charset="0"/>
              <a:ea typeface="Roboto Mono" panose="00000009000000000000" pitchFamily="49" charset="0"/>
            </a:endParaRPr>
          </a:p>
          <a:p>
            <a:r>
              <a:rPr lang="en-US" sz="1600" dirty="0"/>
              <a:t>Now we have a Boolean column indicating successful/failed landings.</a:t>
            </a:r>
          </a:p>
        </p:txBody>
      </p:sp>
    </p:spTree>
    <p:extLst>
      <p:ext uri="{BB962C8B-B14F-4D97-AF65-F5344CB8AC3E}">
        <p14:creationId xmlns:p14="http://schemas.microsoft.com/office/powerpoint/2010/main" val="3645693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 – cont’d</a:t>
            </a:r>
          </a:p>
        </p:txBody>
      </p:sp>
      <p:sp>
        <p:nvSpPr>
          <p:cNvPr id="8" name="TextBox 7">
            <a:extLst>
              <a:ext uri="{FF2B5EF4-FFF2-40B4-BE49-F238E27FC236}">
                <a16:creationId xmlns:a16="http://schemas.microsoft.com/office/drawing/2014/main" id="{2366781F-8570-4BC9-AC05-BFA750FA7FB8}"/>
              </a:ext>
            </a:extLst>
          </p:cNvPr>
          <p:cNvSpPr txBox="1"/>
          <p:nvPr/>
        </p:nvSpPr>
        <p:spPr>
          <a:xfrm>
            <a:off x="770011" y="1319904"/>
            <a:ext cx="10515600" cy="2569934"/>
          </a:xfrm>
          <a:prstGeom prst="rect">
            <a:avLst/>
          </a:prstGeom>
          <a:noFill/>
        </p:spPr>
        <p:txBody>
          <a:bodyPr wrap="square" rtlCol="0">
            <a:spAutoFit/>
          </a:bodyPr>
          <a:lstStyle/>
          <a:p>
            <a:r>
              <a:rPr lang="en-US" sz="1800" dirty="0">
                <a:solidFill>
                  <a:srgbClr val="1C7DDB"/>
                </a:solidFill>
                <a:latin typeface="Abadi"/>
              </a:rPr>
              <a:t>GIT URL</a:t>
            </a:r>
            <a:endParaRPr lang="en-GB" dirty="0"/>
          </a:p>
          <a:p>
            <a:pPr marL="0" indent="0">
              <a:lnSpc>
                <a:spcPct val="100000"/>
              </a:lnSpc>
              <a:spcBef>
                <a:spcPts val="1400"/>
              </a:spcBef>
              <a:buNone/>
            </a:pPr>
            <a:r>
              <a:rPr lang="en-US" dirty="0">
                <a:solidFill>
                  <a:schemeClr val="accent3">
                    <a:lumMod val="25000"/>
                  </a:schemeClr>
                </a:solidFill>
                <a:hlinkClick r:id="rId2"/>
              </a:rPr>
              <a:t>https://github.com/mtravaglini/DataScienceCapstone/blob/master/jupyter-labs-spacex-data-collection-api.ipynb </a:t>
            </a:r>
            <a:endParaRPr lang="en-US" dirty="0">
              <a:solidFill>
                <a:schemeClr val="accent3">
                  <a:lumMod val="25000"/>
                </a:schemeClr>
              </a:solidFill>
            </a:endParaRPr>
          </a:p>
          <a:p>
            <a:pPr marL="0" indent="0">
              <a:lnSpc>
                <a:spcPct val="100000"/>
              </a:lnSpc>
              <a:spcBef>
                <a:spcPts val="1400"/>
              </a:spcBef>
              <a:buNone/>
            </a:pPr>
            <a:r>
              <a:rPr lang="en-US" dirty="0">
                <a:hlinkClick r:id="rId3"/>
              </a:rPr>
              <a:t>https://github.com/mtravaglini/DataScienceCapstone/blob/master/labs-jupyter-spacex-Data%20wrangling.ipynb</a:t>
            </a:r>
            <a:endParaRPr lang="en-US" dirty="0"/>
          </a:p>
          <a:p>
            <a:pPr marL="0" indent="0">
              <a:lnSpc>
                <a:spcPct val="100000"/>
              </a:lnSpc>
              <a:spcBef>
                <a:spcPts val="1400"/>
              </a:spcBef>
              <a:buNone/>
            </a:pPr>
            <a:endParaRPr lang="en-US" dirty="0"/>
          </a:p>
          <a:p>
            <a:endParaRPr lang="en-GB" dirty="0"/>
          </a:p>
        </p:txBody>
      </p:sp>
    </p:spTree>
    <p:extLst>
      <p:ext uri="{BB962C8B-B14F-4D97-AF65-F5344CB8AC3E}">
        <p14:creationId xmlns:p14="http://schemas.microsoft.com/office/powerpoint/2010/main" val="842238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8" name="Content Placeholder 4">
            <a:extLst>
              <a:ext uri="{FF2B5EF4-FFF2-40B4-BE49-F238E27FC236}">
                <a16:creationId xmlns:a16="http://schemas.microsoft.com/office/drawing/2014/main" id="{CFD83A08-D6A9-4891-9476-99E557EF0ACD}"/>
              </a:ext>
            </a:extLst>
          </p:cNvPr>
          <p:cNvSpPr txBox="1">
            <a:spLocks/>
          </p:cNvSpPr>
          <p:nvPr/>
        </p:nvSpPr>
        <p:spPr>
          <a:xfrm>
            <a:off x="770012" y="1327150"/>
            <a:ext cx="10515600" cy="541655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The first chart plotted is </a:t>
            </a:r>
            <a:r>
              <a:rPr lang="en-US" sz="1600" b="1" dirty="0" err="1"/>
              <a:t>FlightNumber</a:t>
            </a:r>
            <a:r>
              <a:rPr lang="en-US" sz="1600" b="1" dirty="0"/>
              <a:t> vs. </a:t>
            </a:r>
            <a:r>
              <a:rPr lang="en-US" sz="1600" b="1" dirty="0" err="1"/>
              <a:t>PayloadMass</a:t>
            </a:r>
            <a:r>
              <a:rPr lang="en-US" sz="1600" dirty="0"/>
              <a:t>. We can see how the flight number (indicating the continuous launch attempts) and the payload mass affect the outcome (i.e., Class column) of the launch. </a:t>
            </a:r>
          </a:p>
          <a:p>
            <a:pPr marL="0" indent="0">
              <a:buFont typeface="Arial" panose="020B0604020202020204" pitchFamily="34" charset="0"/>
              <a:buNone/>
            </a:pPr>
            <a:r>
              <a:rPr lang="en-US" sz="1600" dirty="0"/>
              <a:t>The next chart plotted is</a:t>
            </a:r>
            <a:r>
              <a:rPr lang="en-US" sz="1600" b="1" dirty="0"/>
              <a:t> </a:t>
            </a:r>
            <a:r>
              <a:rPr lang="en-US" sz="1600" b="1" dirty="0" err="1"/>
              <a:t>FlightNumber</a:t>
            </a:r>
            <a:r>
              <a:rPr lang="en-US" sz="1600" b="1" dirty="0"/>
              <a:t> vs. </a:t>
            </a:r>
            <a:r>
              <a:rPr lang="en-US" sz="1600" b="1" dirty="0" err="1"/>
              <a:t>LaunchSite</a:t>
            </a:r>
            <a:r>
              <a:rPr lang="en-US" sz="1600" b="1" dirty="0"/>
              <a:t> </a:t>
            </a:r>
            <a:r>
              <a:rPr lang="en-US" sz="1600" dirty="0"/>
              <a:t>to see if the launch site had any effect on the success rate. We can easily get the success percent by launch site as follows:</a:t>
            </a:r>
          </a:p>
          <a:p>
            <a:pPr marL="457200" lvl="1" indent="0">
              <a:buFont typeface="Arial" panose="020B0604020202020204" pitchFamily="34" charset="0"/>
              <a:buNone/>
            </a:pPr>
            <a:r>
              <a:rPr lang="en-US" sz="1400" dirty="0" err="1">
                <a:solidFill>
                  <a:schemeClr val="bg1">
                    <a:lumMod val="85000"/>
                  </a:schemeClr>
                </a:solidFill>
                <a:highlight>
                  <a:srgbClr val="121619"/>
                </a:highlight>
                <a:latin typeface="Roboto Mono" panose="00000009000000000000" pitchFamily="49" charset="0"/>
                <a:ea typeface="Roboto Mono" panose="00000009000000000000" pitchFamily="49" charset="0"/>
              </a:rPr>
              <a:t>df.groupby</a:t>
            </a:r>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(by=['</a:t>
            </a:r>
            <a:r>
              <a:rPr lang="en-US" sz="1400" dirty="0" err="1">
                <a:solidFill>
                  <a:schemeClr val="bg1">
                    <a:lumMod val="85000"/>
                  </a:schemeClr>
                </a:solidFill>
                <a:highlight>
                  <a:srgbClr val="121619"/>
                </a:highlight>
                <a:latin typeface="Roboto Mono" panose="00000009000000000000" pitchFamily="49" charset="0"/>
                <a:ea typeface="Roboto Mono" panose="00000009000000000000" pitchFamily="49" charset="0"/>
              </a:rPr>
              <a:t>LaunchSite</a:t>
            </a:r>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'])['Class'].mean() * 100</a:t>
            </a:r>
          </a:p>
          <a:p>
            <a:pPr marL="457200" lvl="1" indent="0">
              <a:buFont typeface="Arial" panose="020B0604020202020204" pitchFamily="34" charset="0"/>
              <a:buNone/>
            </a:pPr>
            <a:r>
              <a:rPr lang="en-US" sz="1400" dirty="0" err="1">
                <a:solidFill>
                  <a:schemeClr val="bg1">
                    <a:lumMod val="85000"/>
                  </a:schemeClr>
                </a:solidFill>
                <a:highlight>
                  <a:srgbClr val="121619"/>
                </a:highlight>
                <a:latin typeface="Roboto Mono" panose="00000009000000000000" pitchFamily="49" charset="0"/>
                <a:ea typeface="Roboto Mono" panose="00000009000000000000" pitchFamily="49" charset="0"/>
              </a:rPr>
              <a:t>LaunchSite</a:t>
            </a:r>
            <a:endPar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endParaRPr>
          </a:p>
          <a:p>
            <a:pPr marL="457200" lvl="1" indent="0">
              <a:buFont typeface="Arial" panose="020B0604020202020204" pitchFamily="34" charset="0"/>
              <a:buNone/>
            </a:pPr>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CCAFS SLC 40    60.000000</a:t>
            </a:r>
          </a:p>
          <a:p>
            <a:pPr marL="457200" lvl="1" indent="0">
              <a:buFont typeface="Arial" panose="020B0604020202020204" pitchFamily="34" charset="0"/>
              <a:buNone/>
            </a:pPr>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KSC LC 39A      77.272727</a:t>
            </a:r>
          </a:p>
          <a:p>
            <a:pPr marL="457200" lvl="1" indent="0">
              <a:buFont typeface="Arial" panose="020B0604020202020204" pitchFamily="34" charset="0"/>
              <a:buNone/>
            </a:pPr>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VAFB SLC 4E     76.923077</a:t>
            </a:r>
          </a:p>
          <a:p>
            <a:pPr marL="0" indent="0">
              <a:buNone/>
            </a:pPr>
            <a:endParaRPr lang="en-US" sz="1600" dirty="0"/>
          </a:p>
          <a:p>
            <a:pPr marL="0" indent="0">
              <a:buNone/>
            </a:pPr>
            <a:r>
              <a:rPr lang="en-US" sz="1600" dirty="0"/>
              <a:t>The next chart plotted is </a:t>
            </a:r>
            <a:r>
              <a:rPr lang="en-US" sz="1600" dirty="0" err="1"/>
              <a:t>PayloadMass</a:t>
            </a:r>
            <a:r>
              <a:rPr lang="en-US" sz="1600" dirty="0"/>
              <a:t> vs. </a:t>
            </a:r>
            <a:r>
              <a:rPr lang="en-US" sz="1600" dirty="0" err="1"/>
              <a:t>LaunchSite</a:t>
            </a:r>
            <a:r>
              <a:rPr lang="en-US" sz="1600" dirty="0"/>
              <a:t> to see if there is any relationship between the two.</a:t>
            </a:r>
          </a:p>
          <a:p>
            <a:pPr marL="0" indent="0">
              <a:buNone/>
            </a:pPr>
            <a:r>
              <a:rPr lang="en-US" sz="1600" dirty="0"/>
              <a:t>Next is a bar chart showing the percentage of successful launches by Orbit. We can calculate this with:</a:t>
            </a:r>
          </a:p>
          <a:p>
            <a:pPr marL="457200" lvl="1" indent="0">
              <a:buNone/>
            </a:pPr>
            <a:r>
              <a:rPr lang="en-US" sz="1400" dirty="0" err="1">
                <a:solidFill>
                  <a:schemeClr val="bg1">
                    <a:lumMod val="85000"/>
                  </a:schemeClr>
                </a:solidFill>
                <a:highlight>
                  <a:srgbClr val="121619"/>
                </a:highlight>
                <a:latin typeface="Roboto Mono" panose="00000009000000000000" pitchFamily="49" charset="0"/>
                <a:ea typeface="Roboto Mono" panose="00000009000000000000" pitchFamily="49" charset="0"/>
              </a:rPr>
              <a:t>df.groupby</a:t>
            </a:r>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(by=['Orbit'])['Class'].mean() * 100</a:t>
            </a:r>
          </a:p>
          <a:p>
            <a:pPr marL="457200" lvl="1" indent="0">
              <a:buNone/>
            </a:pPr>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Orbit</a:t>
            </a:r>
          </a:p>
          <a:p>
            <a:pPr marL="457200" lvl="1" indent="0">
              <a:buNone/>
            </a:pPr>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ES-L1    100.000000</a:t>
            </a:r>
          </a:p>
          <a:p>
            <a:pPr marL="457200" lvl="1" indent="0">
              <a:buNone/>
            </a:pPr>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GEO      100.000000</a:t>
            </a:r>
          </a:p>
          <a:p>
            <a:pPr marL="457200" lvl="1" indent="0">
              <a:buNone/>
            </a:pPr>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GTO       51.851852</a:t>
            </a:r>
          </a:p>
          <a:p>
            <a:pPr marL="457200" lvl="1" indent="0">
              <a:buNone/>
            </a:pPr>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HEO      100.000000</a:t>
            </a:r>
          </a:p>
          <a:p>
            <a:pPr marL="457200" lvl="1" indent="0">
              <a:buNone/>
            </a:pPr>
            <a:r>
              <a:rPr lang="en-US" sz="1400" dirty="0">
                <a:solidFill>
                  <a:schemeClr val="bg1">
                    <a:lumMod val="85000"/>
                  </a:schemeClr>
                </a:solidFill>
                <a:highlight>
                  <a:srgbClr val="121619"/>
                </a:highlight>
                <a:latin typeface="Roboto Mono" panose="00000009000000000000" pitchFamily="49" charset="0"/>
                <a:ea typeface="Roboto Mono" panose="00000009000000000000" pitchFamily="49" charset="0"/>
              </a:rPr>
              <a:t>etc.</a:t>
            </a:r>
          </a:p>
          <a:p>
            <a:pPr marL="0" inden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sz="1800"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242941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cont’d</a:t>
            </a:r>
          </a:p>
        </p:txBody>
      </p:sp>
      <p:sp>
        <p:nvSpPr>
          <p:cNvPr id="8" name="Content Placeholder 4">
            <a:extLst>
              <a:ext uri="{FF2B5EF4-FFF2-40B4-BE49-F238E27FC236}">
                <a16:creationId xmlns:a16="http://schemas.microsoft.com/office/drawing/2014/main" id="{CFD83A08-D6A9-4891-9476-99E557EF0ACD}"/>
              </a:ext>
            </a:extLst>
          </p:cNvPr>
          <p:cNvSpPr txBox="1">
            <a:spLocks/>
          </p:cNvSpPr>
          <p:nvPr/>
        </p:nvSpPr>
        <p:spPr>
          <a:xfrm>
            <a:off x="770012" y="1327150"/>
            <a:ext cx="10515600" cy="541655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t>Other charts created were:</a:t>
            </a:r>
          </a:p>
          <a:p>
            <a:r>
              <a:rPr lang="en-US" sz="1600" dirty="0"/>
              <a:t>a scatter plot showing the relationship between </a:t>
            </a:r>
            <a:r>
              <a:rPr lang="en-US" sz="1600" dirty="0" err="1"/>
              <a:t>FlightNumber</a:t>
            </a:r>
            <a:r>
              <a:rPr lang="en-US" sz="1600" dirty="0"/>
              <a:t> and Orbit type</a:t>
            </a:r>
            <a:endParaRPr lang="en-US" sz="1600" dirty="0">
              <a:latin typeface="Roboto Mono" panose="00000009000000000000" pitchFamily="49" charset="0"/>
              <a:ea typeface="Roboto Mono" panose="00000009000000000000" pitchFamily="49" charset="0"/>
            </a:endParaRPr>
          </a:p>
          <a:p>
            <a:r>
              <a:rPr lang="en-US" sz="1600" dirty="0"/>
              <a:t>a scatter plot showing the relationship between </a:t>
            </a:r>
            <a:r>
              <a:rPr lang="en-US" sz="1600" dirty="0" err="1"/>
              <a:t>PayloadMass</a:t>
            </a:r>
            <a:r>
              <a:rPr lang="en-US" sz="1600" dirty="0"/>
              <a:t> and Orbit type</a:t>
            </a:r>
            <a:endParaRPr lang="en-US" sz="1600" dirty="0">
              <a:latin typeface="Roboto Mono" panose="00000009000000000000" pitchFamily="49" charset="0"/>
              <a:ea typeface="Roboto Mono" panose="00000009000000000000" pitchFamily="49" charset="0"/>
            </a:endParaRPr>
          </a:p>
          <a:p>
            <a:r>
              <a:rPr lang="en-US" sz="1600" dirty="0"/>
              <a:t>yearly trend line chart of the launch success rate</a:t>
            </a:r>
          </a:p>
          <a:p>
            <a:pPr marL="0" indent="0">
              <a:buNone/>
            </a:pPr>
            <a:endParaRPr lang="en-US" sz="1600" dirty="0"/>
          </a:p>
          <a:p>
            <a:pPr marL="0" indent="0">
              <a:buNone/>
            </a:pPr>
            <a:r>
              <a:rPr lang="en-US" sz="1600" dirty="0"/>
              <a:t>Using various types of charts showing the dataset features and outcomes, some relationships become obvious and those features that are important in determining the launch outcome can be discovered.</a:t>
            </a:r>
          </a:p>
        </p:txBody>
      </p:sp>
      <p:pic>
        <p:nvPicPr>
          <p:cNvPr id="5" name="Picture 4">
            <a:extLst>
              <a:ext uri="{FF2B5EF4-FFF2-40B4-BE49-F238E27FC236}">
                <a16:creationId xmlns:a16="http://schemas.microsoft.com/office/drawing/2014/main" id="{85823EFE-7569-4789-B6BF-B12812E8DB41}"/>
              </a:ext>
            </a:extLst>
          </p:cNvPr>
          <p:cNvPicPr>
            <a:picLocks noChangeAspect="1"/>
          </p:cNvPicPr>
          <p:nvPr/>
        </p:nvPicPr>
        <p:blipFill>
          <a:blip r:embed="rId3"/>
          <a:stretch>
            <a:fillRect/>
          </a:stretch>
        </p:blipFill>
        <p:spPr>
          <a:xfrm>
            <a:off x="1716571" y="3899893"/>
            <a:ext cx="4379429" cy="863202"/>
          </a:xfrm>
          <a:prstGeom prst="rect">
            <a:avLst/>
          </a:prstGeom>
        </p:spPr>
      </p:pic>
      <p:pic>
        <p:nvPicPr>
          <p:cNvPr id="6" name="Picture 5">
            <a:extLst>
              <a:ext uri="{FF2B5EF4-FFF2-40B4-BE49-F238E27FC236}">
                <a16:creationId xmlns:a16="http://schemas.microsoft.com/office/drawing/2014/main" id="{6442E2C1-D737-44BC-861B-9B217C24CCA5}"/>
              </a:ext>
            </a:extLst>
          </p:cNvPr>
          <p:cNvPicPr>
            <a:picLocks noChangeAspect="1"/>
          </p:cNvPicPr>
          <p:nvPr/>
        </p:nvPicPr>
        <p:blipFill>
          <a:blip r:embed="rId4"/>
          <a:stretch>
            <a:fillRect/>
          </a:stretch>
        </p:blipFill>
        <p:spPr>
          <a:xfrm>
            <a:off x="5708290" y="3716809"/>
            <a:ext cx="1988344" cy="1355538"/>
          </a:xfrm>
          <a:prstGeom prst="rect">
            <a:avLst/>
          </a:prstGeom>
        </p:spPr>
      </p:pic>
      <p:pic>
        <p:nvPicPr>
          <p:cNvPr id="7" name="Picture 6">
            <a:extLst>
              <a:ext uri="{FF2B5EF4-FFF2-40B4-BE49-F238E27FC236}">
                <a16:creationId xmlns:a16="http://schemas.microsoft.com/office/drawing/2014/main" id="{610A99E9-6024-4E64-8C10-78500C751D80}"/>
              </a:ext>
            </a:extLst>
          </p:cNvPr>
          <p:cNvPicPr>
            <a:picLocks noChangeAspect="1"/>
          </p:cNvPicPr>
          <p:nvPr/>
        </p:nvPicPr>
        <p:blipFill>
          <a:blip r:embed="rId5"/>
          <a:stretch>
            <a:fillRect/>
          </a:stretch>
        </p:blipFill>
        <p:spPr>
          <a:xfrm>
            <a:off x="1194687" y="4394578"/>
            <a:ext cx="2173998" cy="1483434"/>
          </a:xfrm>
          <a:prstGeom prst="rect">
            <a:avLst/>
          </a:prstGeom>
        </p:spPr>
      </p:pic>
      <p:sp>
        <p:nvSpPr>
          <p:cNvPr id="2" name="TextBox 1">
            <a:extLst>
              <a:ext uri="{FF2B5EF4-FFF2-40B4-BE49-F238E27FC236}">
                <a16:creationId xmlns:a16="http://schemas.microsoft.com/office/drawing/2014/main" id="{C31330A0-E6D5-47AD-A6D6-DC65773A3A22}"/>
              </a:ext>
            </a:extLst>
          </p:cNvPr>
          <p:cNvSpPr txBox="1"/>
          <p:nvPr/>
        </p:nvSpPr>
        <p:spPr>
          <a:xfrm>
            <a:off x="770012" y="6025573"/>
            <a:ext cx="9797543" cy="338554"/>
          </a:xfrm>
          <a:prstGeom prst="rect">
            <a:avLst/>
          </a:prstGeom>
          <a:noFill/>
        </p:spPr>
        <p:txBody>
          <a:bodyPr wrap="square" rtlCol="0">
            <a:spAutoFit/>
          </a:bodyPr>
          <a:lstStyle/>
          <a:p>
            <a:r>
              <a:rPr lang="en-US" sz="1600" dirty="0"/>
              <a:t>This information is easier to discover visually than poring through the raw data.</a:t>
            </a:r>
            <a:endParaRPr lang="en-GB" sz="1600" dirty="0"/>
          </a:p>
        </p:txBody>
      </p:sp>
    </p:spTree>
    <p:extLst>
      <p:ext uri="{BB962C8B-B14F-4D97-AF65-F5344CB8AC3E}">
        <p14:creationId xmlns:p14="http://schemas.microsoft.com/office/powerpoint/2010/main" val="1508673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2</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TextBox 1">
            <a:extLst>
              <a:ext uri="{FF2B5EF4-FFF2-40B4-BE49-F238E27FC236}">
                <a16:creationId xmlns:a16="http://schemas.microsoft.com/office/drawing/2014/main" id="{5BA39FC9-5DFC-4C1A-9F1E-80D35984114C}"/>
              </a:ext>
            </a:extLst>
          </p:cNvPr>
          <p:cNvSpPr txBox="1"/>
          <p:nvPr/>
        </p:nvSpPr>
        <p:spPr>
          <a:xfrm>
            <a:off x="734028" y="1278082"/>
            <a:ext cx="10515601" cy="4524315"/>
          </a:xfrm>
          <a:prstGeom prst="rect">
            <a:avLst/>
          </a:prstGeom>
          <a:noFill/>
        </p:spPr>
        <p:txBody>
          <a:bodyPr wrap="square" rtlCol="0">
            <a:spAutoFit/>
          </a:bodyPr>
          <a:lstStyle/>
          <a:p>
            <a:r>
              <a:rPr lang="en-US" dirty="0"/>
              <a:t>We will predict if the SpaceX Falcon 9 first stage rocket launches will land successfully. </a:t>
            </a:r>
          </a:p>
          <a:p>
            <a:endParaRPr lang="en-US" dirty="0"/>
          </a:p>
          <a:p>
            <a:r>
              <a:rPr lang="en-US" dirty="0"/>
              <a:t>The reason for doing so is that SpaceX has a much lower cost than other traditional providers of rocket payload transport and this low cost is very heavily based on the ability to land and re-use rockets. Therefore, if we can determine if the rocket will land successfully, we can determine the cost of a launch. </a:t>
            </a:r>
          </a:p>
          <a:p>
            <a:endParaRPr lang="en-US" dirty="0"/>
          </a:p>
          <a:p>
            <a:r>
              <a:rPr lang="en-US" b="1" dirty="0"/>
              <a:t>Methodology</a:t>
            </a:r>
          </a:p>
          <a:p>
            <a:r>
              <a:rPr lang="en-US" dirty="0"/>
              <a:t>To do this, we use past SpaceX data and machine learning models to make the predictions. We will use 4 different models and select the best one. </a:t>
            </a:r>
          </a:p>
          <a:p>
            <a:pPr marL="285750" indent="-285750">
              <a:buFont typeface="Arial" panose="020B0604020202020204" pitchFamily="34" charset="0"/>
              <a:buChar char="•"/>
            </a:pPr>
            <a:r>
              <a:rPr lang="en-US" dirty="0"/>
              <a:t>Logistic Regression</a:t>
            </a:r>
          </a:p>
          <a:p>
            <a:pPr marL="285750" indent="-285750">
              <a:buFont typeface="Arial" panose="020B0604020202020204" pitchFamily="34" charset="0"/>
              <a:buChar char="•"/>
            </a:pPr>
            <a:r>
              <a:rPr lang="en-US" dirty="0"/>
              <a:t>Decision Tree</a:t>
            </a:r>
          </a:p>
          <a:p>
            <a:pPr marL="285750" indent="-285750">
              <a:buFont typeface="Arial" panose="020B0604020202020204" pitchFamily="34" charset="0"/>
              <a:buChar char="•"/>
            </a:pPr>
            <a:r>
              <a:rPr lang="en-US" dirty="0"/>
              <a:t>Support Vector Machine</a:t>
            </a:r>
          </a:p>
          <a:p>
            <a:pPr marL="285750" indent="-285750">
              <a:buFont typeface="Arial" panose="020B0604020202020204" pitchFamily="34" charset="0"/>
              <a:buChar char="•"/>
            </a:pPr>
            <a:r>
              <a:rPr lang="en-US" dirty="0"/>
              <a:t>K Nearest Neighbour</a:t>
            </a:r>
          </a:p>
          <a:p>
            <a:pPr marL="285750" indent="-285750">
              <a:buFont typeface="Arial" panose="020B0604020202020204" pitchFamily="34" charset="0"/>
              <a:buChar char="•"/>
            </a:pPr>
            <a:endParaRPr lang="en-US" dirty="0"/>
          </a:p>
          <a:p>
            <a:r>
              <a:rPr lang="en-US" b="1" dirty="0"/>
              <a:t>Summary</a:t>
            </a:r>
          </a:p>
          <a:p>
            <a:r>
              <a:rPr lang="en-GB" dirty="0"/>
              <a:t>All the models performed similarly, and we can predict a successful launch with </a:t>
            </a:r>
            <a:r>
              <a:rPr lang="en-GB" b="1" dirty="0"/>
              <a:t>83% accuracy</a:t>
            </a:r>
            <a:r>
              <a:rPr lang="en-GB" dirty="0"/>
              <a:t>.</a:t>
            </a:r>
          </a:p>
        </p:txBody>
      </p:sp>
    </p:spTree>
    <p:extLst>
      <p:ext uri="{BB962C8B-B14F-4D97-AF65-F5344CB8AC3E}">
        <p14:creationId xmlns:p14="http://schemas.microsoft.com/office/powerpoint/2010/main" val="35821800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cont’d</a:t>
            </a:r>
          </a:p>
        </p:txBody>
      </p:sp>
      <p:sp>
        <p:nvSpPr>
          <p:cNvPr id="6" name="TextBox 5">
            <a:extLst>
              <a:ext uri="{FF2B5EF4-FFF2-40B4-BE49-F238E27FC236}">
                <a16:creationId xmlns:a16="http://schemas.microsoft.com/office/drawing/2014/main" id="{9AA313D0-6222-464B-99E0-A2C665D59E29}"/>
              </a:ext>
            </a:extLst>
          </p:cNvPr>
          <p:cNvSpPr txBox="1"/>
          <p:nvPr/>
        </p:nvSpPr>
        <p:spPr>
          <a:xfrm>
            <a:off x="770011" y="1319904"/>
            <a:ext cx="10515600" cy="1559401"/>
          </a:xfrm>
          <a:prstGeom prst="rect">
            <a:avLst/>
          </a:prstGeom>
          <a:noFill/>
        </p:spPr>
        <p:txBody>
          <a:bodyPr wrap="square" rtlCol="0">
            <a:spAutoFit/>
          </a:bodyPr>
          <a:lstStyle/>
          <a:p>
            <a:r>
              <a:rPr lang="en-US" sz="1800" dirty="0">
                <a:solidFill>
                  <a:srgbClr val="1C7DDB"/>
                </a:solidFill>
                <a:latin typeface="Abadi"/>
              </a:rPr>
              <a:t>GIT URL</a:t>
            </a:r>
            <a:endParaRPr lang="en-GB" dirty="0"/>
          </a:p>
          <a:p>
            <a:pPr marL="0" indent="0">
              <a:lnSpc>
                <a:spcPct val="100000"/>
              </a:lnSpc>
              <a:spcBef>
                <a:spcPts val="1400"/>
              </a:spcBef>
              <a:buNone/>
            </a:pPr>
            <a:r>
              <a:rPr lang="en-US" dirty="0">
                <a:hlinkClick r:id="rId2"/>
              </a:rPr>
              <a:t>https://github.com/mtravaglini/DataScienceCapstone/blob/master/jupyter-labs-eda-dataviz.ipynb</a:t>
            </a:r>
            <a:endParaRPr lang="en-US" dirty="0"/>
          </a:p>
          <a:p>
            <a:pPr marL="0" indent="0">
              <a:lnSpc>
                <a:spcPct val="100000"/>
              </a:lnSpc>
              <a:spcBef>
                <a:spcPts val="1400"/>
              </a:spcBef>
              <a:buNone/>
            </a:pPr>
            <a:endParaRPr lang="en-US" dirty="0"/>
          </a:p>
          <a:p>
            <a:endParaRPr lang="en-GB" dirty="0"/>
          </a:p>
        </p:txBody>
      </p:sp>
    </p:spTree>
    <p:extLst>
      <p:ext uri="{BB962C8B-B14F-4D97-AF65-F5344CB8AC3E}">
        <p14:creationId xmlns:p14="http://schemas.microsoft.com/office/powerpoint/2010/main" val="3289882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F81442F0-8340-4EB2-A20E-E4B983C2F891}"/>
              </a:ext>
            </a:extLst>
          </p:cNvPr>
          <p:cNvSpPr txBox="1"/>
          <p:nvPr/>
        </p:nvSpPr>
        <p:spPr>
          <a:xfrm>
            <a:off x="770011" y="1441139"/>
            <a:ext cx="10515600" cy="3539430"/>
          </a:xfrm>
          <a:prstGeom prst="rect">
            <a:avLst/>
          </a:prstGeom>
          <a:noFill/>
        </p:spPr>
        <p:txBody>
          <a:bodyPr wrap="square" rtlCol="0">
            <a:spAutoFit/>
          </a:bodyPr>
          <a:lstStyle/>
          <a:p>
            <a:r>
              <a:rPr lang="en-US" dirty="0"/>
              <a:t>Following is a summary of the Exploratory Data Analysis queries that were performed.</a:t>
            </a:r>
          </a:p>
          <a:p>
            <a:endParaRPr lang="en-US" sz="1400" dirty="0"/>
          </a:p>
          <a:p>
            <a:pPr marL="342900" indent="-342900">
              <a:buFont typeface="+mj-lt"/>
              <a:buAutoNum type="arabicPeriod"/>
            </a:pPr>
            <a:r>
              <a:rPr lang="en-US" sz="1600" dirty="0"/>
              <a:t>List the unique launch sites names.</a:t>
            </a:r>
          </a:p>
          <a:p>
            <a:pPr marL="342900" indent="-342900">
              <a:buFont typeface="+mj-lt"/>
              <a:buAutoNum type="arabicPeriod"/>
            </a:pPr>
            <a:r>
              <a:rPr lang="en-US" sz="1600" dirty="0"/>
              <a:t>List 5 rows with launch site names that begin with CCA.</a:t>
            </a:r>
          </a:p>
          <a:p>
            <a:pPr marL="342900" indent="-342900">
              <a:buFont typeface="+mj-lt"/>
              <a:buAutoNum type="arabicPeriod"/>
            </a:pPr>
            <a:r>
              <a:rPr lang="en-US" sz="1600" dirty="0"/>
              <a:t>Return the total payload mass carried by boosters launched by NASA (CRS).</a:t>
            </a:r>
          </a:p>
          <a:p>
            <a:pPr marL="342900" indent="-342900">
              <a:buFont typeface="+mj-lt"/>
              <a:buAutoNum type="arabicPeriod"/>
            </a:pPr>
            <a:r>
              <a:rPr lang="en-US" sz="1600" dirty="0"/>
              <a:t>Return the average payload mass carried by booster version F9 v1.1.</a:t>
            </a:r>
          </a:p>
          <a:p>
            <a:pPr marL="342900" indent="-342900">
              <a:buFont typeface="+mj-lt"/>
              <a:buAutoNum type="arabicPeriod"/>
            </a:pPr>
            <a:r>
              <a:rPr lang="en-US" sz="1600" dirty="0"/>
              <a:t>Return the date when the first successful landing outcome in ground pad was achieved.</a:t>
            </a:r>
          </a:p>
          <a:p>
            <a:pPr marL="342900" indent="-342900">
              <a:buFont typeface="+mj-lt"/>
              <a:buAutoNum type="arabicPeriod"/>
            </a:pPr>
            <a:r>
              <a:rPr lang="en-US" sz="1600" dirty="0"/>
              <a:t>List the booster names with success in drone ship landings and payload mass greater than 4000 but less than 6000 kg.</a:t>
            </a:r>
          </a:p>
          <a:p>
            <a:pPr marL="342900" indent="-342900">
              <a:buFont typeface="+mj-lt"/>
              <a:buAutoNum type="arabicPeriod"/>
            </a:pPr>
            <a:r>
              <a:rPr lang="en-US" sz="1600" dirty="0"/>
              <a:t>List the total number of successful and failure mission outcomes.</a:t>
            </a:r>
          </a:p>
          <a:p>
            <a:pPr marL="342900" indent="-342900">
              <a:buFont typeface="+mj-lt"/>
              <a:buAutoNum type="arabicPeriod"/>
            </a:pPr>
            <a:r>
              <a:rPr lang="en-US" sz="1600" dirty="0"/>
              <a:t>List the names of the booster versions which have carried the maximum payload mass.</a:t>
            </a:r>
          </a:p>
          <a:p>
            <a:pPr marL="342900" indent="-342900">
              <a:buFont typeface="+mj-lt"/>
              <a:buAutoNum type="arabicPeriod"/>
            </a:pPr>
            <a:r>
              <a:rPr lang="en-US" sz="1600" dirty="0"/>
              <a:t>List the failed landing outcomes in drone ship, their booster versions, and launch site names for the year 2015.</a:t>
            </a:r>
          </a:p>
          <a:p>
            <a:pPr marL="342900" indent="-342900">
              <a:buFont typeface="+mj-lt"/>
              <a:buAutoNum type="arabicPeriod"/>
            </a:pPr>
            <a:r>
              <a:rPr lang="en-US" sz="1600" dirty="0"/>
              <a:t>List the count of all landing outcomes between the date 2010-06-04 and 2017-03-20, in descending order</a:t>
            </a:r>
          </a:p>
          <a:p>
            <a:endParaRPr lang="en-US" sz="1600" dirty="0"/>
          </a:p>
          <a:p>
            <a:r>
              <a:rPr lang="en-US" sz="1600" dirty="0"/>
              <a:t>These queries will allow further analysis on how the features/independent variables are related to launch outcomes.</a:t>
            </a:r>
          </a:p>
        </p:txBody>
      </p:sp>
    </p:spTree>
    <p:extLst>
      <p:ext uri="{BB962C8B-B14F-4D97-AF65-F5344CB8AC3E}">
        <p14:creationId xmlns:p14="http://schemas.microsoft.com/office/powerpoint/2010/main" val="97181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 cont’d</a:t>
            </a:r>
            <a:endParaRPr lang="en-US" dirty="0">
              <a:solidFill>
                <a:srgbClr val="0B49CB"/>
              </a:solidFill>
            </a:endParaRPr>
          </a:p>
        </p:txBody>
      </p:sp>
      <p:sp>
        <p:nvSpPr>
          <p:cNvPr id="6" name="TextBox 5">
            <a:extLst>
              <a:ext uri="{FF2B5EF4-FFF2-40B4-BE49-F238E27FC236}">
                <a16:creationId xmlns:a16="http://schemas.microsoft.com/office/drawing/2014/main" id="{9AA313D0-6222-464B-99E0-A2C665D59E29}"/>
              </a:ext>
            </a:extLst>
          </p:cNvPr>
          <p:cNvSpPr txBox="1"/>
          <p:nvPr/>
        </p:nvSpPr>
        <p:spPr>
          <a:xfrm>
            <a:off x="770011" y="1319904"/>
            <a:ext cx="10515600" cy="1559401"/>
          </a:xfrm>
          <a:prstGeom prst="rect">
            <a:avLst/>
          </a:prstGeom>
          <a:noFill/>
        </p:spPr>
        <p:txBody>
          <a:bodyPr wrap="square" rtlCol="0">
            <a:spAutoFit/>
          </a:bodyPr>
          <a:lstStyle/>
          <a:p>
            <a:r>
              <a:rPr lang="en-US" sz="1800" dirty="0">
                <a:solidFill>
                  <a:srgbClr val="1C7DDB"/>
                </a:solidFill>
                <a:latin typeface="Abadi"/>
              </a:rPr>
              <a:t>GIT URL</a:t>
            </a:r>
            <a:endParaRPr lang="en-GB" dirty="0"/>
          </a:p>
          <a:p>
            <a:pPr marL="0" indent="0">
              <a:lnSpc>
                <a:spcPct val="100000"/>
              </a:lnSpc>
              <a:spcBef>
                <a:spcPts val="1400"/>
              </a:spcBef>
              <a:buNone/>
            </a:pPr>
            <a:r>
              <a:rPr lang="en-US" dirty="0">
                <a:hlinkClick r:id="rId2"/>
              </a:rPr>
              <a:t>https://github.com/mtravaglini/DataScienceCapstone/blob/master/jupyter-labs-eda-sql-coursera.ipynb</a:t>
            </a:r>
            <a:endParaRPr lang="en-US" dirty="0"/>
          </a:p>
          <a:p>
            <a:pPr marL="0" indent="0">
              <a:lnSpc>
                <a:spcPct val="100000"/>
              </a:lnSpc>
              <a:spcBef>
                <a:spcPts val="1400"/>
              </a:spcBef>
              <a:buNone/>
            </a:pPr>
            <a:endParaRPr lang="en-US" dirty="0"/>
          </a:p>
          <a:p>
            <a:endParaRPr lang="en-GB" dirty="0"/>
          </a:p>
        </p:txBody>
      </p:sp>
    </p:spTree>
    <p:extLst>
      <p:ext uri="{BB962C8B-B14F-4D97-AF65-F5344CB8AC3E}">
        <p14:creationId xmlns:p14="http://schemas.microsoft.com/office/powerpoint/2010/main" val="249541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DBE03582-24F4-4607-8A14-BDEDFD85E78F}"/>
              </a:ext>
            </a:extLst>
          </p:cNvPr>
          <p:cNvSpPr txBox="1"/>
          <p:nvPr/>
        </p:nvSpPr>
        <p:spPr>
          <a:xfrm>
            <a:off x="770011" y="1318849"/>
            <a:ext cx="10651978" cy="4247317"/>
          </a:xfrm>
          <a:prstGeom prst="rect">
            <a:avLst/>
          </a:prstGeom>
          <a:noFill/>
        </p:spPr>
        <p:txBody>
          <a:bodyPr wrap="square" rtlCol="0">
            <a:spAutoFit/>
          </a:bodyPr>
          <a:lstStyle/>
          <a:p>
            <a:r>
              <a:rPr lang="en-US" dirty="0"/>
              <a:t>Mapping with Folium allows us to do more interactive visual analysis of the launch data. To do this, we need to update the map with launch information.</a:t>
            </a:r>
          </a:p>
          <a:p>
            <a:endParaRPr lang="en-US" dirty="0"/>
          </a:p>
          <a:p>
            <a:r>
              <a:rPr lang="en-US" dirty="0"/>
              <a:t>We use markers to mark the names of all the launch sites on the map itself. We also add circles around each launch site, so they are easy to see on the map. The circles have a pop-up that also show the name of the launch site when the they are clicked.</a:t>
            </a:r>
          </a:p>
          <a:p>
            <a:endParaRPr lang="en-US" dirty="0"/>
          </a:p>
          <a:p>
            <a:r>
              <a:rPr lang="en-US" dirty="0"/>
              <a:t>We also add marker clusters to group markers at each launch site. The markers show successful (green) or failed (red) launches.</a:t>
            </a:r>
          </a:p>
          <a:p>
            <a:endParaRPr lang="en-US" dirty="0"/>
          </a:p>
          <a:p>
            <a:r>
              <a:rPr lang="en-US" dirty="0"/>
              <a:t>We’ve also added lines to the map to show distances from significant landmarks that could also influence the location of the launch sites. </a:t>
            </a:r>
          </a:p>
          <a:p>
            <a:endParaRPr lang="en-US" dirty="0"/>
          </a:p>
          <a:p>
            <a:r>
              <a:rPr lang="en-US" dirty="0"/>
              <a:t>We add the various markers, circles and lines to help find some geographical patterns about launch sites and success rates. </a:t>
            </a:r>
          </a:p>
        </p:txBody>
      </p:sp>
    </p:spTree>
    <p:extLst>
      <p:ext uri="{BB962C8B-B14F-4D97-AF65-F5344CB8AC3E}">
        <p14:creationId xmlns:p14="http://schemas.microsoft.com/office/powerpoint/2010/main" val="489941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 – cont’d</a:t>
            </a:r>
            <a:endParaRPr lang="en-US" dirty="0">
              <a:solidFill>
                <a:srgbClr val="0B49CB"/>
              </a:solidFill>
            </a:endParaRPr>
          </a:p>
        </p:txBody>
      </p:sp>
      <p:sp>
        <p:nvSpPr>
          <p:cNvPr id="6" name="TextBox 5">
            <a:extLst>
              <a:ext uri="{FF2B5EF4-FFF2-40B4-BE49-F238E27FC236}">
                <a16:creationId xmlns:a16="http://schemas.microsoft.com/office/drawing/2014/main" id="{9AA313D0-6222-464B-99E0-A2C665D59E29}"/>
              </a:ext>
            </a:extLst>
          </p:cNvPr>
          <p:cNvSpPr txBox="1"/>
          <p:nvPr/>
        </p:nvSpPr>
        <p:spPr>
          <a:xfrm>
            <a:off x="770011" y="1319904"/>
            <a:ext cx="10515600" cy="1282402"/>
          </a:xfrm>
          <a:prstGeom prst="rect">
            <a:avLst/>
          </a:prstGeom>
          <a:noFill/>
        </p:spPr>
        <p:txBody>
          <a:bodyPr wrap="square" rtlCol="0">
            <a:spAutoFit/>
          </a:bodyPr>
          <a:lstStyle/>
          <a:p>
            <a:r>
              <a:rPr lang="en-US" sz="1800" dirty="0">
                <a:solidFill>
                  <a:srgbClr val="1C7DDB"/>
                </a:solidFill>
                <a:latin typeface="Abadi"/>
              </a:rPr>
              <a:t>GIT URL</a:t>
            </a:r>
          </a:p>
          <a:p>
            <a:pPr marL="0" indent="0">
              <a:lnSpc>
                <a:spcPct val="100000"/>
              </a:lnSpc>
              <a:spcBef>
                <a:spcPts val="1400"/>
              </a:spcBef>
              <a:buNone/>
            </a:pPr>
            <a:r>
              <a:rPr lang="en-US" dirty="0">
                <a:hlinkClick r:id="rId2"/>
              </a:rPr>
              <a:t>https://github.com/mtravaglini/DataScienceCapstone/blob/master/lab_jupyter_launch_site_location.ipynb</a:t>
            </a:r>
            <a:endParaRPr lang="en-US" dirty="0"/>
          </a:p>
          <a:p>
            <a:pPr marL="0" indent="0">
              <a:lnSpc>
                <a:spcPct val="100000"/>
              </a:lnSpc>
              <a:spcBef>
                <a:spcPts val="1400"/>
              </a:spcBef>
              <a:buNone/>
            </a:pPr>
            <a:endParaRPr lang="en-US" dirty="0"/>
          </a:p>
        </p:txBody>
      </p:sp>
    </p:spTree>
    <p:extLst>
      <p:ext uri="{BB962C8B-B14F-4D97-AF65-F5344CB8AC3E}">
        <p14:creationId xmlns:p14="http://schemas.microsoft.com/office/powerpoint/2010/main" val="2169625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TextBox 1">
            <a:extLst>
              <a:ext uri="{FF2B5EF4-FFF2-40B4-BE49-F238E27FC236}">
                <a16:creationId xmlns:a16="http://schemas.microsoft.com/office/drawing/2014/main" id="{2C04D88F-E349-4D3F-AB93-211AE076510F}"/>
              </a:ext>
            </a:extLst>
          </p:cNvPr>
          <p:cNvSpPr txBox="1"/>
          <p:nvPr/>
        </p:nvSpPr>
        <p:spPr>
          <a:xfrm>
            <a:off x="770011" y="1305061"/>
            <a:ext cx="10515600" cy="3139321"/>
          </a:xfrm>
          <a:prstGeom prst="rect">
            <a:avLst/>
          </a:prstGeom>
          <a:noFill/>
        </p:spPr>
        <p:txBody>
          <a:bodyPr wrap="square" rtlCol="0">
            <a:spAutoFit/>
          </a:bodyPr>
          <a:lstStyle/>
          <a:p>
            <a:r>
              <a:rPr lang="en-US" dirty="0"/>
              <a:t>Using Plotly, we’ve built a dashboard with two graphs. The first is a pie chart with a drop-down list to select the launch site. If </a:t>
            </a:r>
            <a:r>
              <a:rPr lang="en-US" b="1" dirty="0"/>
              <a:t>All Sites</a:t>
            </a:r>
            <a:r>
              <a:rPr lang="en-US" dirty="0"/>
              <a:t> is selected, the chart shows all the launch sites with each slice indicating the percentage of successful launches from that site. </a:t>
            </a:r>
          </a:p>
          <a:p>
            <a:endParaRPr lang="en-US" dirty="0"/>
          </a:p>
          <a:p>
            <a:r>
              <a:rPr lang="en-US" dirty="0"/>
              <a:t>If a specific site is selected from the drop-down list, the chart shows the </a:t>
            </a:r>
            <a:r>
              <a:rPr lang="en-US" b="1" dirty="0"/>
              <a:t>percentage of successful and failed launches</a:t>
            </a:r>
            <a:r>
              <a:rPr lang="en-US" dirty="0"/>
              <a:t> for that site.</a:t>
            </a:r>
          </a:p>
          <a:p>
            <a:endParaRPr lang="en-US" dirty="0"/>
          </a:p>
          <a:p>
            <a:r>
              <a:rPr lang="en-US" dirty="0"/>
              <a:t>The second graph in the dashboard is a scatter plot showing the relationship between </a:t>
            </a:r>
            <a:r>
              <a:rPr lang="en-US" b="1" dirty="0"/>
              <a:t>payload mass and successful launches broken down by booster version category</a:t>
            </a:r>
            <a:r>
              <a:rPr lang="en-US" dirty="0"/>
              <a:t>. The same drop-down list can be used to show all the launch sites or to select a specific site. There is also a range slider to limit the display to those payloads that fall within the selected range on the slider.</a:t>
            </a:r>
            <a:endParaRPr lang="en-GB" dirty="0"/>
          </a:p>
        </p:txBody>
      </p:sp>
    </p:spTree>
    <p:extLst>
      <p:ext uri="{BB962C8B-B14F-4D97-AF65-F5344CB8AC3E}">
        <p14:creationId xmlns:p14="http://schemas.microsoft.com/office/powerpoint/2010/main" val="2306249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 – cont’d</a:t>
            </a:r>
          </a:p>
        </p:txBody>
      </p:sp>
      <p:sp>
        <p:nvSpPr>
          <p:cNvPr id="8" name="TextBox 7">
            <a:extLst>
              <a:ext uri="{FF2B5EF4-FFF2-40B4-BE49-F238E27FC236}">
                <a16:creationId xmlns:a16="http://schemas.microsoft.com/office/drawing/2014/main" id="{D0814AAE-2854-4EBC-BF72-D47C9A7121AF}"/>
              </a:ext>
            </a:extLst>
          </p:cNvPr>
          <p:cNvSpPr txBox="1"/>
          <p:nvPr/>
        </p:nvSpPr>
        <p:spPr>
          <a:xfrm>
            <a:off x="770011" y="1446752"/>
            <a:ext cx="10515600" cy="1477328"/>
          </a:xfrm>
          <a:prstGeom prst="rect">
            <a:avLst/>
          </a:prstGeom>
          <a:noFill/>
        </p:spPr>
        <p:txBody>
          <a:bodyPr wrap="square" rtlCol="0">
            <a:spAutoFit/>
          </a:bodyPr>
          <a:lstStyle/>
          <a:p>
            <a:r>
              <a:rPr lang="en-US" dirty="0"/>
              <a:t>The dashboard makes it very easy to visualize information to allow quicker analysis than simply looking at the raw numbers behind the graphs. </a:t>
            </a:r>
          </a:p>
          <a:p>
            <a:endParaRPr lang="en-US" dirty="0"/>
          </a:p>
          <a:p>
            <a:r>
              <a:rPr lang="en-US" dirty="0"/>
              <a:t>For example, the two images below show the same information, but the pie chart makes it clear very quickly that the </a:t>
            </a:r>
            <a:r>
              <a:rPr lang="en-US" b="1" dirty="0"/>
              <a:t>KSC LC-39A </a:t>
            </a:r>
            <a:r>
              <a:rPr lang="en-US" dirty="0"/>
              <a:t>launch site has significantly more successful launches than the others.</a:t>
            </a:r>
            <a:endParaRPr lang="en-GB" dirty="0"/>
          </a:p>
        </p:txBody>
      </p:sp>
      <p:pic>
        <p:nvPicPr>
          <p:cNvPr id="6" name="Picture 5">
            <a:extLst>
              <a:ext uri="{FF2B5EF4-FFF2-40B4-BE49-F238E27FC236}">
                <a16:creationId xmlns:a16="http://schemas.microsoft.com/office/drawing/2014/main" id="{E0F9DF39-6B08-462A-80EC-4086F90AA315}"/>
              </a:ext>
            </a:extLst>
          </p:cNvPr>
          <p:cNvPicPr>
            <a:picLocks noChangeAspect="1"/>
          </p:cNvPicPr>
          <p:nvPr/>
        </p:nvPicPr>
        <p:blipFill>
          <a:blip r:embed="rId3"/>
          <a:stretch>
            <a:fillRect/>
          </a:stretch>
        </p:blipFill>
        <p:spPr>
          <a:xfrm>
            <a:off x="770011" y="3129401"/>
            <a:ext cx="2828925" cy="3467100"/>
          </a:xfrm>
          <a:prstGeom prst="rect">
            <a:avLst/>
          </a:prstGeom>
        </p:spPr>
      </p:pic>
      <p:pic>
        <p:nvPicPr>
          <p:cNvPr id="12" name="Picture 11">
            <a:extLst>
              <a:ext uri="{FF2B5EF4-FFF2-40B4-BE49-F238E27FC236}">
                <a16:creationId xmlns:a16="http://schemas.microsoft.com/office/drawing/2014/main" id="{5E01F0D2-A6A6-4588-803B-3C425720C9F6}"/>
              </a:ext>
            </a:extLst>
          </p:cNvPr>
          <p:cNvPicPr>
            <a:picLocks noChangeAspect="1"/>
          </p:cNvPicPr>
          <p:nvPr/>
        </p:nvPicPr>
        <p:blipFill>
          <a:blip r:embed="rId4"/>
          <a:stretch>
            <a:fillRect/>
          </a:stretch>
        </p:blipFill>
        <p:spPr>
          <a:xfrm>
            <a:off x="5964026" y="3129399"/>
            <a:ext cx="3502300" cy="3467101"/>
          </a:xfrm>
          <a:prstGeom prst="rect">
            <a:avLst/>
          </a:prstGeom>
        </p:spPr>
      </p:pic>
      <p:pic>
        <p:nvPicPr>
          <p:cNvPr id="14" name="Picture 13">
            <a:extLst>
              <a:ext uri="{FF2B5EF4-FFF2-40B4-BE49-F238E27FC236}">
                <a16:creationId xmlns:a16="http://schemas.microsoft.com/office/drawing/2014/main" id="{6EDF1D08-5ED3-4927-9121-C1A87FD46250}"/>
              </a:ext>
            </a:extLst>
          </p:cNvPr>
          <p:cNvPicPr>
            <a:picLocks noChangeAspect="1"/>
          </p:cNvPicPr>
          <p:nvPr/>
        </p:nvPicPr>
        <p:blipFill>
          <a:blip r:embed="rId5"/>
          <a:stretch>
            <a:fillRect/>
          </a:stretch>
        </p:blipFill>
        <p:spPr>
          <a:xfrm>
            <a:off x="9466326" y="3129401"/>
            <a:ext cx="1695450" cy="1323975"/>
          </a:xfrm>
          <a:prstGeom prst="rect">
            <a:avLst/>
          </a:prstGeom>
        </p:spPr>
      </p:pic>
    </p:spTree>
    <p:extLst>
      <p:ext uri="{BB962C8B-B14F-4D97-AF65-F5344CB8AC3E}">
        <p14:creationId xmlns:p14="http://schemas.microsoft.com/office/powerpoint/2010/main" val="4251739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 – cont’d</a:t>
            </a:r>
          </a:p>
        </p:txBody>
      </p:sp>
      <p:sp>
        <p:nvSpPr>
          <p:cNvPr id="6" name="TextBox 5">
            <a:extLst>
              <a:ext uri="{FF2B5EF4-FFF2-40B4-BE49-F238E27FC236}">
                <a16:creationId xmlns:a16="http://schemas.microsoft.com/office/drawing/2014/main" id="{9AA313D0-6222-464B-99E0-A2C665D59E29}"/>
              </a:ext>
            </a:extLst>
          </p:cNvPr>
          <p:cNvSpPr txBox="1"/>
          <p:nvPr/>
        </p:nvSpPr>
        <p:spPr>
          <a:xfrm>
            <a:off x="770011" y="1319904"/>
            <a:ext cx="10515600" cy="1102866"/>
          </a:xfrm>
          <a:prstGeom prst="rect">
            <a:avLst/>
          </a:prstGeom>
          <a:noFill/>
        </p:spPr>
        <p:txBody>
          <a:bodyPr wrap="square" rtlCol="0">
            <a:spAutoFit/>
          </a:bodyPr>
          <a:lstStyle/>
          <a:p>
            <a:r>
              <a:rPr lang="en-US" sz="1800" dirty="0">
                <a:solidFill>
                  <a:srgbClr val="1C7DDB"/>
                </a:solidFill>
                <a:latin typeface="Abadi"/>
              </a:rPr>
              <a:t>GIT URL</a:t>
            </a:r>
            <a:endParaRPr lang="en-GB" dirty="0"/>
          </a:p>
          <a:p>
            <a:pPr marL="0" indent="0">
              <a:lnSpc>
                <a:spcPct val="100000"/>
              </a:lnSpc>
              <a:spcBef>
                <a:spcPts val="1400"/>
              </a:spcBef>
              <a:buNone/>
            </a:pPr>
            <a:r>
              <a:rPr lang="en-US" dirty="0">
                <a:hlinkClick r:id="rId2"/>
              </a:rPr>
              <a:t>https://github.com/mtravaglini/DataScienceCapstone/blob/master/spacex_dash_app.py</a:t>
            </a:r>
            <a:endParaRPr lang="en-US" dirty="0"/>
          </a:p>
          <a:p>
            <a:endParaRPr lang="en-GB" dirty="0"/>
          </a:p>
        </p:txBody>
      </p:sp>
    </p:spTree>
    <p:extLst>
      <p:ext uri="{BB962C8B-B14F-4D97-AF65-F5344CB8AC3E}">
        <p14:creationId xmlns:p14="http://schemas.microsoft.com/office/powerpoint/2010/main" val="18560437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85B8A35A-644C-43A7-8003-39415B99C035}"/>
              </a:ext>
            </a:extLst>
          </p:cNvPr>
          <p:cNvSpPr txBox="1"/>
          <p:nvPr/>
        </p:nvSpPr>
        <p:spPr>
          <a:xfrm>
            <a:off x="770011" y="1336430"/>
            <a:ext cx="10515600" cy="4278094"/>
          </a:xfrm>
          <a:prstGeom prst="rect">
            <a:avLst/>
          </a:prstGeom>
          <a:noFill/>
        </p:spPr>
        <p:txBody>
          <a:bodyPr wrap="square" rtlCol="0">
            <a:spAutoFit/>
          </a:bodyPr>
          <a:lstStyle/>
          <a:p>
            <a:r>
              <a:rPr lang="en-US" sz="1600" dirty="0"/>
              <a:t>For the Predictive Analysis, we create a machine learning pipeline to predict if the first stage rocket will land given the data we acquired and wrangled from the SpaceX API</a:t>
            </a:r>
          </a:p>
          <a:p>
            <a:endParaRPr lang="en-US" sz="1600" dirty="0"/>
          </a:p>
          <a:p>
            <a:r>
              <a:rPr lang="en-US" sz="1600" dirty="0"/>
              <a:t>The first step is to load the collected/wrangled data into the dataframes. The first dataframe is created from the API data collected earlier, which we wrangled to add a </a:t>
            </a:r>
            <a:r>
              <a:rPr lang="en-US" sz="1600" b="1" dirty="0"/>
              <a:t>class</a:t>
            </a:r>
            <a:r>
              <a:rPr lang="en-US" sz="1600" dirty="0"/>
              <a:t> column which indicates success or failure of the launch. We create a list of the class values, and we use this as the </a:t>
            </a:r>
            <a:r>
              <a:rPr lang="en-US" sz="1600" b="1" dirty="0"/>
              <a:t>Y data (i.e. the dataset target) </a:t>
            </a:r>
            <a:r>
              <a:rPr lang="en-US" sz="1600" dirty="0"/>
              <a:t>for the analysis. </a:t>
            </a:r>
          </a:p>
          <a:p>
            <a:endParaRPr lang="en-US" sz="1600" dirty="0"/>
          </a:p>
          <a:p>
            <a:r>
              <a:rPr lang="en-US" sz="1600" dirty="0"/>
              <a:t>Based on the EDA, plotting, mapping, charting etc., we determine which of the other columns in the dataset are related to the launch outcome. These columns are transformed if required, for example several categorical columns are transformed to numeric/Boolean values using one-hot encoding. This data is then used as the </a:t>
            </a:r>
            <a:r>
              <a:rPr lang="en-US" sz="1600" b="1" dirty="0"/>
              <a:t>X data (i.e., the features or independent variables) </a:t>
            </a:r>
            <a:r>
              <a:rPr lang="en-US" sz="1600" dirty="0"/>
              <a:t> for the models.</a:t>
            </a:r>
            <a:endParaRPr lang="en-US" sz="1600" b="1" dirty="0"/>
          </a:p>
          <a:p>
            <a:endParaRPr lang="en-US" sz="1600" dirty="0"/>
          </a:p>
          <a:p>
            <a:r>
              <a:rPr lang="en-US" sz="1600" dirty="0"/>
              <a:t>The X data is then normalized using the </a:t>
            </a:r>
            <a:r>
              <a:rPr lang="en-GB" sz="1600" b="1" dirty="0" err="1"/>
              <a:t>preprocessing.StandardScaler</a:t>
            </a:r>
            <a:r>
              <a:rPr lang="en-GB" sz="1600" b="1" dirty="0"/>
              <a:t>()</a:t>
            </a:r>
            <a:r>
              <a:rPr lang="en-GB" sz="1600" dirty="0"/>
              <a:t> function. This is to get all the features on a similar scale and reduce the impact of outliers.</a:t>
            </a:r>
          </a:p>
          <a:p>
            <a:endParaRPr lang="en-US" sz="1600" dirty="0"/>
          </a:p>
          <a:p>
            <a:r>
              <a:rPr lang="en-US" sz="1600" dirty="0"/>
              <a:t>We then split the X and Y data into training and testing datasets. We use 80% of the data to train and 20% for testing.</a:t>
            </a:r>
          </a:p>
          <a:p>
            <a:endParaRPr lang="en-US" sz="1600" dirty="0"/>
          </a:p>
        </p:txBody>
      </p:sp>
    </p:spTree>
    <p:extLst>
      <p:ext uri="{BB962C8B-B14F-4D97-AF65-F5344CB8AC3E}">
        <p14:creationId xmlns:p14="http://schemas.microsoft.com/office/powerpoint/2010/main" val="846326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 cont’d</a:t>
            </a:r>
          </a:p>
        </p:txBody>
      </p:sp>
      <p:sp>
        <p:nvSpPr>
          <p:cNvPr id="2" name="TextBox 1">
            <a:extLst>
              <a:ext uri="{FF2B5EF4-FFF2-40B4-BE49-F238E27FC236}">
                <a16:creationId xmlns:a16="http://schemas.microsoft.com/office/drawing/2014/main" id="{85B8A35A-644C-43A7-8003-39415B99C035}"/>
              </a:ext>
            </a:extLst>
          </p:cNvPr>
          <p:cNvSpPr txBox="1"/>
          <p:nvPr/>
        </p:nvSpPr>
        <p:spPr>
          <a:xfrm>
            <a:off x="770011" y="1336430"/>
            <a:ext cx="10515600" cy="5262979"/>
          </a:xfrm>
          <a:prstGeom prst="rect">
            <a:avLst/>
          </a:prstGeom>
          <a:noFill/>
        </p:spPr>
        <p:txBody>
          <a:bodyPr wrap="square" rtlCol="0">
            <a:spAutoFit/>
          </a:bodyPr>
          <a:lstStyle/>
          <a:p>
            <a:r>
              <a:rPr lang="en-US" sz="1600" dirty="0"/>
              <a:t>Next 4 different classification models are created:</a:t>
            </a:r>
          </a:p>
          <a:p>
            <a:pPr marL="285750" indent="-285750">
              <a:buFont typeface="Arial" panose="020B0604020202020204" pitchFamily="34" charset="0"/>
              <a:buChar char="•"/>
            </a:pPr>
            <a:r>
              <a:rPr lang="en-US" sz="1600" dirty="0"/>
              <a:t>logistic regression</a:t>
            </a:r>
          </a:p>
          <a:p>
            <a:pPr marL="285750" indent="-285750">
              <a:buFont typeface="Arial" panose="020B0604020202020204" pitchFamily="34" charset="0"/>
              <a:buChar char="•"/>
            </a:pPr>
            <a:r>
              <a:rPr lang="en-US" sz="1600" dirty="0"/>
              <a:t>support vector machine</a:t>
            </a:r>
          </a:p>
          <a:p>
            <a:pPr marL="285750" indent="-285750">
              <a:buFont typeface="Arial" panose="020B0604020202020204" pitchFamily="34" charset="0"/>
              <a:buChar char="•"/>
            </a:pPr>
            <a:r>
              <a:rPr lang="en-US" sz="1600" dirty="0"/>
              <a:t>decision tree classifier</a:t>
            </a:r>
          </a:p>
          <a:p>
            <a:pPr marL="285750" indent="-285750">
              <a:buFont typeface="Arial" panose="020B0604020202020204" pitchFamily="34" charset="0"/>
              <a:buChar char="•"/>
            </a:pPr>
            <a:r>
              <a:rPr lang="en-US" sz="1600" dirty="0"/>
              <a:t>K nearest neighbour</a:t>
            </a:r>
          </a:p>
          <a:p>
            <a:endParaRPr lang="en-US" sz="1600" dirty="0"/>
          </a:p>
          <a:p>
            <a:r>
              <a:rPr lang="en-US" sz="1600" dirty="0"/>
              <a:t>For each one, GridSearch is used to find the Hyperparameters that allow a given algorithm to perform best.  Following is the code for doing the GridSearch for the Logistic Regression model, as an example: </a:t>
            </a:r>
          </a:p>
          <a:p>
            <a:r>
              <a:rPr lang="en-GB" sz="1600" b="0" dirty="0">
                <a:solidFill>
                  <a:srgbClr val="9CDCFE"/>
                </a:solidFill>
                <a:effectLst/>
                <a:highlight>
                  <a:srgbClr val="121619"/>
                </a:highlight>
                <a:latin typeface="Consolas" panose="020B0609020204030204" pitchFamily="49" charset="0"/>
              </a:rPr>
              <a:t>parameters</a:t>
            </a:r>
            <a:r>
              <a:rPr lang="en-GB" sz="1600" b="0" dirty="0">
                <a:solidFill>
                  <a:srgbClr val="D4D4D4"/>
                </a:solidFill>
                <a:effectLst/>
                <a:highlight>
                  <a:srgbClr val="121619"/>
                </a:highlight>
                <a:latin typeface="Consolas" panose="020B0609020204030204" pitchFamily="49" charset="0"/>
              </a:rPr>
              <a:t> ={</a:t>
            </a:r>
            <a:r>
              <a:rPr lang="en-GB" sz="1600" b="0" dirty="0">
                <a:solidFill>
                  <a:srgbClr val="CE9178"/>
                </a:solidFill>
                <a:effectLst/>
                <a:highlight>
                  <a:srgbClr val="121619"/>
                </a:highlight>
                <a:latin typeface="Consolas" panose="020B0609020204030204" pitchFamily="49" charset="0"/>
              </a:rPr>
              <a:t>"C"</a:t>
            </a:r>
            <a:r>
              <a:rPr lang="en-GB" sz="1600" b="0" dirty="0">
                <a:solidFill>
                  <a:srgbClr val="D4D4D4"/>
                </a:solidFill>
                <a:effectLst/>
                <a:highlight>
                  <a:srgbClr val="121619"/>
                </a:highlight>
                <a:latin typeface="Consolas" panose="020B0609020204030204" pitchFamily="49" charset="0"/>
              </a:rPr>
              <a:t>:[</a:t>
            </a:r>
            <a:r>
              <a:rPr lang="en-GB" sz="1600" b="0" dirty="0">
                <a:solidFill>
                  <a:srgbClr val="B5CEA8"/>
                </a:solidFill>
                <a:effectLst/>
                <a:highlight>
                  <a:srgbClr val="121619"/>
                </a:highlight>
                <a:latin typeface="Consolas" panose="020B0609020204030204" pitchFamily="49" charset="0"/>
              </a:rPr>
              <a:t>0.01</a:t>
            </a:r>
            <a:r>
              <a:rPr lang="en-GB" sz="1600" b="0" dirty="0">
                <a:solidFill>
                  <a:srgbClr val="D4D4D4"/>
                </a:solidFill>
                <a:effectLst/>
                <a:highlight>
                  <a:srgbClr val="121619"/>
                </a:highlight>
                <a:latin typeface="Consolas" panose="020B0609020204030204" pitchFamily="49" charset="0"/>
              </a:rPr>
              <a:t>,</a:t>
            </a:r>
            <a:r>
              <a:rPr lang="en-GB" sz="1600" b="0" dirty="0">
                <a:solidFill>
                  <a:srgbClr val="B5CEA8"/>
                </a:solidFill>
                <a:effectLst/>
                <a:highlight>
                  <a:srgbClr val="121619"/>
                </a:highlight>
                <a:latin typeface="Consolas" panose="020B0609020204030204" pitchFamily="49" charset="0"/>
              </a:rPr>
              <a:t>0.1</a:t>
            </a:r>
            <a:r>
              <a:rPr lang="en-GB" sz="1600" b="0" dirty="0">
                <a:solidFill>
                  <a:srgbClr val="D4D4D4"/>
                </a:solidFill>
                <a:effectLst/>
                <a:highlight>
                  <a:srgbClr val="121619"/>
                </a:highlight>
                <a:latin typeface="Consolas" panose="020B0609020204030204" pitchFamily="49" charset="0"/>
              </a:rPr>
              <a:t>,</a:t>
            </a:r>
            <a:r>
              <a:rPr lang="en-GB" sz="1600" b="0" dirty="0">
                <a:solidFill>
                  <a:srgbClr val="B5CEA8"/>
                </a:solidFill>
                <a:effectLst/>
                <a:highlight>
                  <a:srgbClr val="121619"/>
                </a:highlight>
                <a:latin typeface="Consolas" panose="020B0609020204030204" pitchFamily="49" charset="0"/>
              </a:rPr>
              <a:t>1</a:t>
            </a:r>
            <a:r>
              <a:rPr lang="en-GB" sz="1600" b="0" dirty="0">
                <a:solidFill>
                  <a:srgbClr val="D4D4D4"/>
                </a:solidFill>
                <a:effectLst/>
                <a:highlight>
                  <a:srgbClr val="121619"/>
                </a:highlight>
                <a:latin typeface="Consolas" panose="020B0609020204030204" pitchFamily="49" charset="0"/>
              </a:rPr>
              <a:t>],</a:t>
            </a:r>
            <a:r>
              <a:rPr lang="en-GB" sz="1600" b="0" dirty="0">
                <a:solidFill>
                  <a:srgbClr val="CE9178"/>
                </a:solidFill>
                <a:effectLst/>
                <a:highlight>
                  <a:srgbClr val="121619"/>
                </a:highlight>
                <a:latin typeface="Consolas" panose="020B0609020204030204" pitchFamily="49" charset="0"/>
              </a:rPr>
              <a:t>'penalty'</a:t>
            </a:r>
            <a:r>
              <a:rPr lang="en-GB" sz="1600" b="0" dirty="0">
                <a:solidFill>
                  <a:srgbClr val="D4D4D4"/>
                </a:solidFill>
                <a:effectLst/>
                <a:highlight>
                  <a:srgbClr val="121619"/>
                </a:highlight>
                <a:latin typeface="Consolas" panose="020B0609020204030204" pitchFamily="49" charset="0"/>
              </a:rPr>
              <a:t>:[</a:t>
            </a:r>
            <a:r>
              <a:rPr lang="en-GB" sz="1600" b="0" dirty="0">
                <a:solidFill>
                  <a:srgbClr val="CE9178"/>
                </a:solidFill>
                <a:effectLst/>
                <a:highlight>
                  <a:srgbClr val="121619"/>
                </a:highlight>
                <a:latin typeface="Consolas" panose="020B0609020204030204" pitchFamily="49" charset="0"/>
              </a:rPr>
              <a:t>'l2'</a:t>
            </a:r>
            <a:r>
              <a:rPr lang="en-GB" sz="1600" b="0" dirty="0">
                <a:solidFill>
                  <a:srgbClr val="D4D4D4"/>
                </a:solidFill>
                <a:effectLst/>
                <a:highlight>
                  <a:srgbClr val="121619"/>
                </a:highlight>
                <a:latin typeface="Consolas" panose="020B0609020204030204" pitchFamily="49" charset="0"/>
              </a:rPr>
              <a:t>], </a:t>
            </a:r>
            <a:r>
              <a:rPr lang="en-GB" sz="1600" b="0" dirty="0">
                <a:solidFill>
                  <a:srgbClr val="CE9178"/>
                </a:solidFill>
                <a:effectLst/>
                <a:highlight>
                  <a:srgbClr val="121619"/>
                </a:highlight>
                <a:latin typeface="Consolas" panose="020B0609020204030204" pitchFamily="49" charset="0"/>
              </a:rPr>
              <a:t>'solver'</a:t>
            </a:r>
            <a:r>
              <a:rPr lang="en-GB" sz="1600" b="0" dirty="0">
                <a:solidFill>
                  <a:srgbClr val="D4D4D4"/>
                </a:solidFill>
                <a:effectLst/>
                <a:highlight>
                  <a:srgbClr val="121619"/>
                </a:highlight>
                <a:latin typeface="Consolas" panose="020B0609020204030204" pitchFamily="49" charset="0"/>
              </a:rPr>
              <a:t>:[</a:t>
            </a:r>
            <a:r>
              <a:rPr lang="en-GB" sz="1600" b="0" dirty="0">
                <a:solidFill>
                  <a:srgbClr val="CE9178"/>
                </a:solidFill>
                <a:effectLst/>
                <a:highlight>
                  <a:srgbClr val="121619"/>
                </a:highlight>
                <a:latin typeface="Consolas" panose="020B0609020204030204" pitchFamily="49" charset="0"/>
              </a:rPr>
              <a:t>'</a:t>
            </a:r>
            <a:r>
              <a:rPr lang="en-GB" sz="1600" b="0" dirty="0" err="1">
                <a:solidFill>
                  <a:srgbClr val="CE9178"/>
                </a:solidFill>
                <a:effectLst/>
                <a:highlight>
                  <a:srgbClr val="121619"/>
                </a:highlight>
                <a:latin typeface="Consolas" panose="020B0609020204030204" pitchFamily="49" charset="0"/>
              </a:rPr>
              <a:t>lbfgs</a:t>
            </a:r>
            <a:r>
              <a:rPr lang="en-GB" sz="1600" b="0" dirty="0">
                <a:solidFill>
                  <a:srgbClr val="CE9178"/>
                </a:solidFill>
                <a:effectLst/>
                <a:highlight>
                  <a:srgbClr val="121619"/>
                </a:highlight>
                <a:latin typeface="Consolas" panose="020B0609020204030204" pitchFamily="49" charset="0"/>
              </a:rPr>
              <a:t>'</a:t>
            </a:r>
            <a:r>
              <a:rPr lang="en-GB" sz="1600" b="0" dirty="0">
                <a:solidFill>
                  <a:srgbClr val="D4D4D4"/>
                </a:solidFill>
                <a:effectLst/>
                <a:highlight>
                  <a:srgbClr val="121619"/>
                </a:highlight>
                <a:latin typeface="Consolas" panose="020B0609020204030204" pitchFamily="49" charset="0"/>
              </a:rPr>
              <a:t>]}</a:t>
            </a:r>
            <a:r>
              <a:rPr lang="en-GB" sz="1600" b="0" dirty="0">
                <a:solidFill>
                  <a:srgbClr val="6A9955"/>
                </a:solidFill>
                <a:effectLst/>
                <a:highlight>
                  <a:srgbClr val="121619"/>
                </a:highlight>
                <a:latin typeface="Consolas" panose="020B0609020204030204" pitchFamily="49" charset="0"/>
              </a:rPr>
              <a:t># l1 lasso l2 ridge</a:t>
            </a:r>
            <a:endParaRPr lang="en-GB" sz="1600" b="0" dirty="0">
              <a:solidFill>
                <a:srgbClr val="D4D4D4"/>
              </a:solidFill>
              <a:effectLst/>
              <a:highlight>
                <a:srgbClr val="121619"/>
              </a:highlight>
              <a:latin typeface="Consolas" panose="020B0609020204030204" pitchFamily="49" charset="0"/>
            </a:endParaRPr>
          </a:p>
          <a:p>
            <a:r>
              <a:rPr lang="en-GB" sz="1600" b="0" dirty="0" err="1">
                <a:solidFill>
                  <a:srgbClr val="9CDCFE"/>
                </a:solidFill>
                <a:effectLst/>
                <a:highlight>
                  <a:srgbClr val="121619"/>
                </a:highlight>
                <a:latin typeface="Consolas" panose="020B0609020204030204" pitchFamily="49" charset="0"/>
              </a:rPr>
              <a:t>lr</a:t>
            </a:r>
            <a:r>
              <a:rPr lang="en-GB" sz="1600" b="0" dirty="0">
                <a:solidFill>
                  <a:srgbClr val="D4D4D4"/>
                </a:solidFill>
                <a:effectLst/>
                <a:highlight>
                  <a:srgbClr val="121619"/>
                </a:highlight>
                <a:latin typeface="Consolas" panose="020B0609020204030204" pitchFamily="49" charset="0"/>
              </a:rPr>
              <a:t>=</a:t>
            </a:r>
            <a:r>
              <a:rPr lang="en-GB" sz="1600" b="0" dirty="0" err="1">
                <a:solidFill>
                  <a:srgbClr val="4EC9B0"/>
                </a:solidFill>
                <a:effectLst/>
                <a:highlight>
                  <a:srgbClr val="121619"/>
                </a:highlight>
                <a:latin typeface="Consolas" panose="020B0609020204030204" pitchFamily="49" charset="0"/>
              </a:rPr>
              <a:t>LogisticRegression</a:t>
            </a:r>
            <a:r>
              <a:rPr lang="en-GB" sz="1600" b="0" dirty="0">
                <a:solidFill>
                  <a:srgbClr val="D4D4D4"/>
                </a:solidFill>
                <a:effectLst/>
                <a:highlight>
                  <a:srgbClr val="121619"/>
                </a:highlight>
                <a:latin typeface="Consolas" panose="020B0609020204030204" pitchFamily="49" charset="0"/>
              </a:rPr>
              <a:t>()</a:t>
            </a:r>
          </a:p>
          <a:p>
            <a:r>
              <a:rPr lang="en-GB" sz="1600" b="0" dirty="0" err="1">
                <a:solidFill>
                  <a:srgbClr val="9CDCFE"/>
                </a:solidFill>
                <a:effectLst/>
                <a:highlight>
                  <a:srgbClr val="121619"/>
                </a:highlight>
                <a:latin typeface="Consolas" panose="020B0609020204030204" pitchFamily="49" charset="0"/>
              </a:rPr>
              <a:t>gs_lr</a:t>
            </a:r>
            <a:r>
              <a:rPr lang="en-GB" sz="1600" b="0" dirty="0">
                <a:solidFill>
                  <a:srgbClr val="D4D4D4"/>
                </a:solidFill>
                <a:effectLst/>
                <a:highlight>
                  <a:srgbClr val="121619"/>
                </a:highlight>
                <a:latin typeface="Consolas" panose="020B0609020204030204" pitchFamily="49" charset="0"/>
              </a:rPr>
              <a:t> = </a:t>
            </a:r>
            <a:r>
              <a:rPr lang="en-GB" sz="1600" b="0" dirty="0" err="1">
                <a:solidFill>
                  <a:srgbClr val="4EC9B0"/>
                </a:solidFill>
                <a:effectLst/>
                <a:highlight>
                  <a:srgbClr val="121619"/>
                </a:highlight>
                <a:latin typeface="Consolas" panose="020B0609020204030204" pitchFamily="49" charset="0"/>
              </a:rPr>
              <a:t>GridSearchCV</a:t>
            </a:r>
            <a:r>
              <a:rPr lang="en-GB" sz="1600" b="0" dirty="0">
                <a:solidFill>
                  <a:srgbClr val="D4D4D4"/>
                </a:solidFill>
                <a:effectLst/>
                <a:highlight>
                  <a:srgbClr val="121619"/>
                </a:highlight>
                <a:latin typeface="Consolas" panose="020B0609020204030204" pitchFamily="49" charset="0"/>
              </a:rPr>
              <a:t>(</a:t>
            </a:r>
            <a:r>
              <a:rPr lang="en-GB" sz="1600" b="0" dirty="0" err="1">
                <a:solidFill>
                  <a:srgbClr val="9CDCFE"/>
                </a:solidFill>
                <a:effectLst/>
                <a:highlight>
                  <a:srgbClr val="121619"/>
                </a:highlight>
                <a:latin typeface="Consolas" panose="020B0609020204030204" pitchFamily="49" charset="0"/>
              </a:rPr>
              <a:t>lr</a:t>
            </a:r>
            <a:r>
              <a:rPr lang="en-GB" sz="1600" b="0" dirty="0">
                <a:solidFill>
                  <a:srgbClr val="D4D4D4"/>
                </a:solidFill>
                <a:effectLst/>
                <a:highlight>
                  <a:srgbClr val="121619"/>
                </a:highlight>
                <a:latin typeface="Consolas" panose="020B0609020204030204" pitchFamily="49" charset="0"/>
              </a:rPr>
              <a:t>, </a:t>
            </a:r>
            <a:r>
              <a:rPr lang="en-GB" sz="1600" b="0" dirty="0" err="1">
                <a:solidFill>
                  <a:srgbClr val="9CDCFE"/>
                </a:solidFill>
                <a:effectLst/>
                <a:highlight>
                  <a:srgbClr val="121619"/>
                </a:highlight>
                <a:latin typeface="Consolas" panose="020B0609020204030204" pitchFamily="49" charset="0"/>
              </a:rPr>
              <a:t>parameters</a:t>
            </a:r>
            <a:r>
              <a:rPr lang="en-GB" sz="1600" b="0" dirty="0" err="1">
                <a:solidFill>
                  <a:srgbClr val="D4D4D4"/>
                </a:solidFill>
                <a:effectLst/>
                <a:highlight>
                  <a:srgbClr val="121619"/>
                </a:highlight>
                <a:latin typeface="Consolas" panose="020B0609020204030204" pitchFamily="49" charset="0"/>
              </a:rPr>
              <a:t>,</a:t>
            </a:r>
            <a:r>
              <a:rPr lang="en-GB" sz="1600" b="0" dirty="0" err="1">
                <a:solidFill>
                  <a:srgbClr val="9CDCFE"/>
                </a:solidFill>
                <a:effectLst/>
                <a:highlight>
                  <a:srgbClr val="121619"/>
                </a:highlight>
                <a:latin typeface="Consolas" panose="020B0609020204030204" pitchFamily="49" charset="0"/>
              </a:rPr>
              <a:t>cv</a:t>
            </a:r>
            <a:r>
              <a:rPr lang="en-GB" sz="1600" b="0" dirty="0">
                <a:solidFill>
                  <a:srgbClr val="D4D4D4"/>
                </a:solidFill>
                <a:effectLst/>
                <a:highlight>
                  <a:srgbClr val="121619"/>
                </a:highlight>
                <a:latin typeface="Consolas" panose="020B0609020204030204" pitchFamily="49" charset="0"/>
              </a:rPr>
              <a:t>=</a:t>
            </a:r>
            <a:r>
              <a:rPr lang="en-GB" sz="1600" b="0" dirty="0">
                <a:solidFill>
                  <a:srgbClr val="B5CEA8"/>
                </a:solidFill>
                <a:effectLst/>
                <a:highlight>
                  <a:srgbClr val="121619"/>
                </a:highlight>
                <a:latin typeface="Consolas" panose="020B0609020204030204" pitchFamily="49" charset="0"/>
              </a:rPr>
              <a:t>10</a:t>
            </a:r>
            <a:r>
              <a:rPr lang="en-GB" sz="1600" b="0" dirty="0">
                <a:solidFill>
                  <a:srgbClr val="D4D4D4"/>
                </a:solidFill>
                <a:effectLst/>
                <a:highlight>
                  <a:srgbClr val="121619"/>
                </a:highlight>
                <a:latin typeface="Consolas" panose="020B0609020204030204" pitchFamily="49" charset="0"/>
              </a:rPr>
              <a:t>)</a:t>
            </a:r>
          </a:p>
          <a:p>
            <a:r>
              <a:rPr lang="en-GB" sz="1600" b="0" dirty="0" err="1">
                <a:solidFill>
                  <a:srgbClr val="9CDCFE"/>
                </a:solidFill>
                <a:effectLst/>
                <a:highlight>
                  <a:srgbClr val="121619"/>
                </a:highlight>
                <a:latin typeface="Consolas" panose="020B0609020204030204" pitchFamily="49" charset="0"/>
              </a:rPr>
              <a:t>logreg_cv</a:t>
            </a:r>
            <a:r>
              <a:rPr lang="en-GB" sz="1600" b="0" dirty="0">
                <a:solidFill>
                  <a:srgbClr val="D4D4D4"/>
                </a:solidFill>
                <a:effectLst/>
                <a:highlight>
                  <a:srgbClr val="121619"/>
                </a:highlight>
                <a:latin typeface="Consolas" panose="020B0609020204030204" pitchFamily="49" charset="0"/>
              </a:rPr>
              <a:t> = </a:t>
            </a:r>
            <a:r>
              <a:rPr lang="en-GB" sz="1600" b="0" dirty="0" err="1">
                <a:solidFill>
                  <a:srgbClr val="9CDCFE"/>
                </a:solidFill>
                <a:effectLst/>
                <a:highlight>
                  <a:srgbClr val="121619"/>
                </a:highlight>
                <a:latin typeface="Consolas" panose="020B0609020204030204" pitchFamily="49" charset="0"/>
              </a:rPr>
              <a:t>gs_lr</a:t>
            </a:r>
            <a:r>
              <a:rPr lang="en-GB" sz="1600" b="0" dirty="0" err="1">
                <a:solidFill>
                  <a:srgbClr val="D4D4D4"/>
                </a:solidFill>
                <a:effectLst/>
                <a:highlight>
                  <a:srgbClr val="121619"/>
                </a:highlight>
                <a:latin typeface="Consolas" panose="020B0609020204030204" pitchFamily="49" charset="0"/>
              </a:rPr>
              <a:t>.</a:t>
            </a:r>
            <a:r>
              <a:rPr lang="en-GB" sz="1600" b="0" dirty="0" err="1">
                <a:solidFill>
                  <a:srgbClr val="DCDCAA"/>
                </a:solidFill>
                <a:effectLst/>
                <a:highlight>
                  <a:srgbClr val="121619"/>
                </a:highlight>
                <a:latin typeface="Consolas" panose="020B0609020204030204" pitchFamily="49" charset="0"/>
              </a:rPr>
              <a:t>fit</a:t>
            </a:r>
            <a:r>
              <a:rPr lang="en-GB" sz="1600" b="0" dirty="0">
                <a:solidFill>
                  <a:srgbClr val="D4D4D4"/>
                </a:solidFill>
                <a:effectLst/>
                <a:highlight>
                  <a:srgbClr val="121619"/>
                </a:highlight>
                <a:latin typeface="Consolas" panose="020B0609020204030204" pitchFamily="49" charset="0"/>
              </a:rPr>
              <a:t>(</a:t>
            </a:r>
            <a:r>
              <a:rPr lang="en-GB" sz="1600" b="0" dirty="0" err="1">
                <a:solidFill>
                  <a:srgbClr val="9CDCFE"/>
                </a:solidFill>
                <a:effectLst/>
                <a:highlight>
                  <a:srgbClr val="121619"/>
                </a:highlight>
                <a:latin typeface="Consolas" panose="020B0609020204030204" pitchFamily="49" charset="0"/>
              </a:rPr>
              <a:t>X_train</a:t>
            </a:r>
            <a:r>
              <a:rPr lang="en-GB" sz="1600" b="0" dirty="0">
                <a:solidFill>
                  <a:srgbClr val="D4D4D4"/>
                </a:solidFill>
                <a:effectLst/>
                <a:highlight>
                  <a:srgbClr val="121619"/>
                </a:highlight>
                <a:latin typeface="Consolas" panose="020B0609020204030204" pitchFamily="49" charset="0"/>
              </a:rPr>
              <a:t>, </a:t>
            </a:r>
            <a:r>
              <a:rPr lang="en-GB" sz="1600" b="0" dirty="0" err="1">
                <a:solidFill>
                  <a:srgbClr val="9CDCFE"/>
                </a:solidFill>
                <a:effectLst/>
                <a:highlight>
                  <a:srgbClr val="121619"/>
                </a:highlight>
                <a:latin typeface="Consolas" panose="020B0609020204030204" pitchFamily="49" charset="0"/>
              </a:rPr>
              <a:t>Y_train</a:t>
            </a:r>
            <a:r>
              <a:rPr lang="en-GB" sz="1600" b="0" dirty="0">
                <a:solidFill>
                  <a:srgbClr val="D4D4D4"/>
                </a:solidFill>
                <a:effectLst/>
                <a:highlight>
                  <a:srgbClr val="121619"/>
                </a:highlight>
                <a:latin typeface="Consolas" panose="020B0609020204030204" pitchFamily="49" charset="0"/>
              </a:rPr>
              <a:t>)</a:t>
            </a:r>
          </a:p>
          <a:p>
            <a:endParaRPr lang="en-GB" sz="1600" b="0" i="0" dirty="0">
              <a:solidFill>
                <a:srgbClr val="D4D4D4"/>
              </a:solidFill>
              <a:effectLst/>
              <a:highlight>
                <a:srgbClr val="121619"/>
              </a:highlight>
              <a:latin typeface="Consolas" panose="020B0609020204030204" pitchFamily="49" charset="0"/>
            </a:endParaRPr>
          </a:p>
          <a:p>
            <a:r>
              <a:rPr lang="en-GB" sz="1600" dirty="0"/>
              <a:t>We can see the best hyperparameters chosen by </a:t>
            </a:r>
            <a:r>
              <a:rPr lang="en-GB" sz="1600" dirty="0" err="1"/>
              <a:t>GridSearch</a:t>
            </a:r>
            <a:r>
              <a:rPr lang="en-GB" sz="1600" dirty="0"/>
              <a:t>:</a:t>
            </a:r>
          </a:p>
          <a:p>
            <a:r>
              <a:rPr lang="en-GB" sz="1600" b="0" i="0" dirty="0">
                <a:solidFill>
                  <a:srgbClr val="D4D4D4"/>
                </a:solidFill>
                <a:effectLst/>
                <a:highlight>
                  <a:srgbClr val="121619"/>
                </a:highlight>
                <a:latin typeface="Consolas" panose="020B0609020204030204" pitchFamily="49" charset="0"/>
              </a:rPr>
              <a:t>tuned hyperparameters :(best parameters) {'C': 0.01, 'penalty': 'l2', 'solver': '</a:t>
            </a:r>
            <a:r>
              <a:rPr lang="en-GB" sz="1600" b="0" i="0" dirty="0" err="1">
                <a:solidFill>
                  <a:srgbClr val="D4D4D4"/>
                </a:solidFill>
                <a:effectLst/>
                <a:highlight>
                  <a:srgbClr val="121619"/>
                </a:highlight>
                <a:latin typeface="Consolas" panose="020B0609020204030204" pitchFamily="49" charset="0"/>
              </a:rPr>
              <a:t>lbfgs</a:t>
            </a:r>
            <a:r>
              <a:rPr lang="en-GB" sz="1600" b="0" i="0" dirty="0">
                <a:solidFill>
                  <a:srgbClr val="D4D4D4"/>
                </a:solidFill>
                <a:effectLst/>
                <a:highlight>
                  <a:srgbClr val="121619"/>
                </a:highlight>
                <a:latin typeface="Consolas" panose="020B0609020204030204" pitchFamily="49" charset="0"/>
              </a:rPr>
              <a:t>’}</a:t>
            </a:r>
          </a:p>
          <a:p>
            <a:endParaRPr lang="en-GB" sz="1600" dirty="0">
              <a:solidFill>
                <a:srgbClr val="D4D4D4"/>
              </a:solidFill>
              <a:highlight>
                <a:srgbClr val="121619"/>
              </a:highlight>
              <a:latin typeface="Consolas" panose="020B0609020204030204" pitchFamily="49" charset="0"/>
            </a:endParaRPr>
          </a:p>
          <a:p>
            <a:r>
              <a:rPr lang="en-US" sz="1600" dirty="0"/>
              <a:t>We do this for each model (LR, SVM, Decision Tree and KNN). Using the best hyperparameter values for each, we then check the accuracy of each model using the training data. We then use the test data to test each  model and plot the Confusion Matrix for each one.</a:t>
            </a:r>
          </a:p>
          <a:p>
            <a:endParaRPr lang="en-US" sz="1600" dirty="0"/>
          </a:p>
          <a:p>
            <a:r>
              <a:rPr lang="en-US" sz="1600" dirty="0"/>
              <a:t>Then we select the best performing model to use going forward.</a:t>
            </a:r>
          </a:p>
        </p:txBody>
      </p:sp>
    </p:spTree>
    <p:extLst>
      <p:ext uri="{BB962C8B-B14F-4D97-AF65-F5344CB8AC3E}">
        <p14:creationId xmlns:p14="http://schemas.microsoft.com/office/powerpoint/2010/main" val="3821434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TextBox 1">
            <a:extLst>
              <a:ext uri="{FF2B5EF4-FFF2-40B4-BE49-F238E27FC236}">
                <a16:creationId xmlns:a16="http://schemas.microsoft.com/office/drawing/2014/main" id="{810D664A-6276-42AA-9519-4AE78B7BB0B8}"/>
              </a:ext>
            </a:extLst>
          </p:cNvPr>
          <p:cNvSpPr txBox="1"/>
          <p:nvPr/>
        </p:nvSpPr>
        <p:spPr>
          <a:xfrm>
            <a:off x="828068" y="1475509"/>
            <a:ext cx="10530114" cy="3139321"/>
          </a:xfrm>
          <a:prstGeom prst="rect">
            <a:avLst/>
          </a:prstGeom>
          <a:noFill/>
        </p:spPr>
        <p:txBody>
          <a:bodyPr wrap="square" rtlCol="0">
            <a:spAutoFit/>
          </a:bodyPr>
          <a:lstStyle/>
          <a:p>
            <a:r>
              <a:rPr lang="en-US" dirty="0"/>
              <a:t>Space travel has advanced tremendously over the last several years. Companies like Virgin Galactic, Blue Origin and SpaceX are making space travel affordable in the areas of sub-orbital space flights, launching small satellites, establishing a low-orbit internet satellite grids and providing transportation to and from the International Space Station.</a:t>
            </a:r>
          </a:p>
          <a:p>
            <a:endParaRPr lang="en-US" dirty="0"/>
          </a:p>
          <a:p>
            <a:r>
              <a:rPr lang="en-US" dirty="0"/>
              <a:t>This project focuses on SpaceX and their reusable Falcon 9 first-stage rocket landing success rate. The success of SpaceX hinges on their relatively inexpensive rocket launches. The cost of the launches is hugely impacted by whether the landing of the reusable rocket is successful or not. </a:t>
            </a:r>
          </a:p>
          <a:p>
            <a:endParaRPr lang="en-US" dirty="0"/>
          </a:p>
          <a:p>
            <a:r>
              <a:rPr lang="en-US" dirty="0"/>
              <a:t>We will analyze the various rocket launch data attributes to predict whether the Falcon 9 first stage landing will be successful or not.</a:t>
            </a:r>
            <a:endParaRPr lang="en-GB" dirty="0"/>
          </a:p>
        </p:txBody>
      </p:sp>
    </p:spTree>
    <p:extLst>
      <p:ext uri="{BB962C8B-B14F-4D97-AF65-F5344CB8AC3E}">
        <p14:creationId xmlns:p14="http://schemas.microsoft.com/office/powerpoint/2010/main" val="1485441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0299EC0-EBE9-42F6-971F-E3CE6E96F4EF}"/>
              </a:ext>
            </a:extLst>
          </p:cNvPr>
          <p:cNvGraphicFramePr/>
          <p:nvPr>
            <p:extLst>
              <p:ext uri="{D42A27DB-BD31-4B8C-83A1-F6EECF244321}">
                <p14:modId xmlns:p14="http://schemas.microsoft.com/office/powerpoint/2010/main" val="3059896482"/>
              </p:ext>
            </p:extLst>
          </p:nvPr>
        </p:nvGraphicFramePr>
        <p:xfrm>
          <a:off x="270164" y="1423555"/>
          <a:ext cx="11596254" cy="46020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Flowchart of the Predictive Analysis Pipeline</a:t>
            </a:r>
          </a:p>
        </p:txBody>
      </p:sp>
    </p:spTree>
    <p:extLst>
      <p:ext uri="{BB962C8B-B14F-4D97-AF65-F5344CB8AC3E}">
        <p14:creationId xmlns:p14="http://schemas.microsoft.com/office/powerpoint/2010/main" val="1465637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 cont’d</a:t>
            </a:r>
          </a:p>
        </p:txBody>
      </p:sp>
      <p:sp>
        <p:nvSpPr>
          <p:cNvPr id="5" name="TextBox 4">
            <a:extLst>
              <a:ext uri="{FF2B5EF4-FFF2-40B4-BE49-F238E27FC236}">
                <a16:creationId xmlns:a16="http://schemas.microsoft.com/office/drawing/2014/main" id="{8C0E873F-3890-4ED4-93F6-4EE12FC2D036}"/>
              </a:ext>
            </a:extLst>
          </p:cNvPr>
          <p:cNvSpPr txBox="1"/>
          <p:nvPr/>
        </p:nvSpPr>
        <p:spPr>
          <a:xfrm>
            <a:off x="770011" y="1319904"/>
            <a:ext cx="10515600" cy="1056700"/>
          </a:xfrm>
          <a:prstGeom prst="rect">
            <a:avLst/>
          </a:prstGeom>
          <a:noFill/>
        </p:spPr>
        <p:txBody>
          <a:bodyPr wrap="square" rtlCol="0">
            <a:spAutoFit/>
          </a:bodyPr>
          <a:lstStyle/>
          <a:p>
            <a:r>
              <a:rPr lang="en-US" sz="1800" dirty="0">
                <a:solidFill>
                  <a:srgbClr val="1C7DDB"/>
                </a:solidFill>
                <a:latin typeface="Abadi"/>
              </a:rPr>
              <a:t>GIT URL</a:t>
            </a:r>
            <a:endParaRPr lang="en-GB" dirty="0"/>
          </a:p>
          <a:p>
            <a:pPr marL="0" indent="0">
              <a:lnSpc>
                <a:spcPct val="100000"/>
              </a:lnSpc>
              <a:spcBef>
                <a:spcPts val="1400"/>
              </a:spcBef>
              <a:buNone/>
            </a:pPr>
            <a:r>
              <a:rPr lang="en-US" sz="1550" dirty="0">
                <a:hlinkClick r:id="rId3"/>
              </a:rPr>
              <a:t>https://github.com/mtravaglini/DataScienceCapstone/blob/master/SpaceX_Machine%20Learning%20Prediction_Part_5.ipynb</a:t>
            </a:r>
            <a:r>
              <a:rPr lang="en-US" sz="1550" dirty="0"/>
              <a:t> </a:t>
            </a:r>
          </a:p>
          <a:p>
            <a:endParaRPr lang="en-GB" dirty="0"/>
          </a:p>
        </p:txBody>
      </p:sp>
    </p:spTree>
    <p:extLst>
      <p:ext uri="{BB962C8B-B14F-4D97-AF65-F5344CB8AC3E}">
        <p14:creationId xmlns:p14="http://schemas.microsoft.com/office/powerpoint/2010/main" val="28916938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7639"/>
            <a:ext cx="10687962" cy="1978269"/>
          </a:xfrm>
          <a:prstGeom prst="rect">
            <a:avLst/>
          </a:prstGeom>
        </p:spPr>
        <p:txBody>
          <a:bodyPr lIns="91440" tIns="45720" rIns="91440" bIns="45720" anchor="t"/>
          <a:lstStyle/>
          <a:p>
            <a:pPr marL="0" indent="0">
              <a:buNone/>
            </a:pPr>
            <a:r>
              <a:rPr lang="en-US" sz="1800" dirty="0"/>
              <a:t>A chart is plotted showing </a:t>
            </a:r>
            <a:r>
              <a:rPr lang="en-US" sz="1800" dirty="0" err="1"/>
              <a:t>FlightNumber</a:t>
            </a:r>
            <a:r>
              <a:rPr lang="en-US" sz="1800" dirty="0"/>
              <a:t> vs. </a:t>
            </a:r>
            <a:r>
              <a:rPr lang="en-US" sz="1800" dirty="0" err="1"/>
              <a:t>LaunchSite</a:t>
            </a:r>
            <a:r>
              <a:rPr lang="en-US" sz="1800" dirty="0"/>
              <a:t> to see if the launch site had any effect on the success rate. We can easily get the success percent by launch site as follows:</a:t>
            </a:r>
          </a:p>
          <a:p>
            <a:pPr marL="457200" lvl="1" indent="0">
              <a:buNone/>
            </a:pPr>
            <a:endParaRPr lang="en-US" sz="1200" dirty="0">
              <a:latin typeface="Roboto Mono" panose="00000009000000000000" pitchFamily="49" charset="0"/>
              <a:ea typeface="Roboto Mono" panose="00000009000000000000" pitchFamily="49" charset="0"/>
            </a:endParaRPr>
          </a:p>
          <a:p>
            <a:pPr marL="457200" lvl="1" indent="0">
              <a:buNone/>
            </a:pPr>
            <a:r>
              <a:rPr lang="en-US" sz="1200" dirty="0" err="1">
                <a:latin typeface="Roboto Mono" panose="00000009000000000000" pitchFamily="49" charset="0"/>
                <a:ea typeface="Roboto Mono" panose="00000009000000000000" pitchFamily="49" charset="0"/>
              </a:rPr>
              <a:t>df.groupby</a:t>
            </a:r>
            <a:r>
              <a:rPr lang="en-US" sz="1200" dirty="0">
                <a:latin typeface="Roboto Mono" panose="00000009000000000000" pitchFamily="49" charset="0"/>
                <a:ea typeface="Roboto Mono" panose="00000009000000000000" pitchFamily="49" charset="0"/>
              </a:rPr>
              <a:t>(by=['</a:t>
            </a:r>
            <a:r>
              <a:rPr lang="en-US" sz="1200" dirty="0" err="1">
                <a:latin typeface="Roboto Mono" panose="00000009000000000000" pitchFamily="49" charset="0"/>
                <a:ea typeface="Roboto Mono" panose="00000009000000000000" pitchFamily="49" charset="0"/>
              </a:rPr>
              <a:t>LaunchSite</a:t>
            </a:r>
            <a:r>
              <a:rPr lang="en-US" sz="1200" dirty="0">
                <a:latin typeface="Roboto Mono" panose="00000009000000000000" pitchFamily="49" charset="0"/>
                <a:ea typeface="Roboto Mono" panose="00000009000000000000" pitchFamily="49" charset="0"/>
              </a:rPr>
              <a:t>'])['Class'].mean() * 100</a:t>
            </a:r>
          </a:p>
          <a:p>
            <a:pPr marL="457200" lvl="1" indent="0">
              <a:buNone/>
            </a:pPr>
            <a:r>
              <a:rPr lang="en-US" sz="1200" dirty="0" err="1">
                <a:latin typeface="Roboto Mono" panose="00000009000000000000" pitchFamily="49" charset="0"/>
                <a:ea typeface="Roboto Mono" panose="00000009000000000000" pitchFamily="49" charset="0"/>
              </a:rPr>
              <a:t>LaunchSite</a:t>
            </a:r>
            <a:endParaRPr lang="en-US" sz="1200" dirty="0">
              <a:latin typeface="Roboto Mono" panose="00000009000000000000" pitchFamily="49" charset="0"/>
              <a:ea typeface="Roboto Mono" panose="00000009000000000000" pitchFamily="49" charset="0"/>
            </a:endParaRPr>
          </a:p>
          <a:p>
            <a:pPr marL="457200" lvl="1" indent="0">
              <a:buNone/>
            </a:pPr>
            <a:r>
              <a:rPr lang="en-US" sz="1200" dirty="0">
                <a:latin typeface="Roboto Mono" panose="00000009000000000000" pitchFamily="49" charset="0"/>
                <a:ea typeface="Roboto Mono" panose="00000009000000000000" pitchFamily="49" charset="0"/>
              </a:rPr>
              <a:t>CCAFS SLC 40    60.000000</a:t>
            </a:r>
          </a:p>
          <a:p>
            <a:pPr marL="457200" lvl="1" indent="0">
              <a:buNone/>
            </a:pPr>
            <a:r>
              <a:rPr lang="en-US" sz="1200" dirty="0">
                <a:latin typeface="Roboto Mono" panose="00000009000000000000" pitchFamily="49" charset="0"/>
                <a:ea typeface="Roboto Mono" panose="00000009000000000000" pitchFamily="49" charset="0"/>
              </a:rPr>
              <a:t>KSC LC 39A      77.272727</a:t>
            </a:r>
          </a:p>
          <a:p>
            <a:pPr marL="457200" lvl="1" indent="0">
              <a:buNone/>
            </a:pPr>
            <a:r>
              <a:rPr lang="en-US" sz="1200" dirty="0">
                <a:latin typeface="Roboto Mono" panose="00000009000000000000" pitchFamily="49" charset="0"/>
                <a:ea typeface="Roboto Mono" panose="00000009000000000000" pitchFamily="49" charset="0"/>
              </a:rPr>
              <a:t>VAFB SLC 4E     76.923077</a:t>
            </a:r>
          </a:p>
          <a:p>
            <a:pPr marL="0" indent="0">
              <a:buNone/>
            </a:pPr>
            <a:endParaRPr lang="en-US" sz="1800" dirty="0"/>
          </a:p>
          <a:p>
            <a:pPr marL="0" indent="0">
              <a:buNone/>
            </a:pPr>
            <a:endParaRPr lang="en-US" sz="1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Insights Drawn from EDA</a:t>
            </a:r>
          </a:p>
        </p:txBody>
      </p:sp>
      <p:sp>
        <p:nvSpPr>
          <p:cNvPr id="7" name="TextBox 6">
            <a:extLst>
              <a:ext uri="{FF2B5EF4-FFF2-40B4-BE49-F238E27FC236}">
                <a16:creationId xmlns:a16="http://schemas.microsoft.com/office/drawing/2014/main" id="{3AD3943B-7C03-4F79-9D38-D0EF0E4627A6}"/>
              </a:ext>
            </a:extLst>
          </p:cNvPr>
          <p:cNvSpPr txBox="1"/>
          <p:nvPr/>
        </p:nvSpPr>
        <p:spPr>
          <a:xfrm>
            <a:off x="683830" y="5656241"/>
            <a:ext cx="10687961" cy="646331"/>
          </a:xfrm>
          <a:prstGeom prst="rect">
            <a:avLst/>
          </a:prstGeom>
          <a:noFill/>
        </p:spPr>
        <p:txBody>
          <a:bodyPr wrap="square" rtlCol="0">
            <a:spAutoFit/>
          </a:bodyPr>
          <a:lstStyle/>
          <a:p>
            <a:r>
              <a:rPr lang="en-US" dirty="0"/>
              <a:t>Most of the launches are at CCAFS SLC 40, even though it has the lowest success percentage. Later launches (i.e., increasing flight numbers) are more frequently successful than earlier launches.</a:t>
            </a:r>
          </a:p>
        </p:txBody>
      </p:sp>
      <p:pic>
        <p:nvPicPr>
          <p:cNvPr id="10" name="Picture 9">
            <a:extLst>
              <a:ext uri="{FF2B5EF4-FFF2-40B4-BE49-F238E27FC236}">
                <a16:creationId xmlns:a16="http://schemas.microsoft.com/office/drawing/2014/main" id="{B9B76A29-C364-469A-BF3B-FFAD3D0E6CB5}"/>
              </a:ext>
            </a:extLst>
          </p:cNvPr>
          <p:cNvPicPr>
            <a:picLocks noChangeAspect="1"/>
          </p:cNvPicPr>
          <p:nvPr/>
        </p:nvPicPr>
        <p:blipFill>
          <a:blip r:embed="rId2"/>
          <a:stretch>
            <a:fillRect/>
          </a:stretch>
        </p:blipFill>
        <p:spPr>
          <a:xfrm>
            <a:off x="157162" y="3305908"/>
            <a:ext cx="11877675" cy="2305050"/>
          </a:xfrm>
          <a:prstGeom prst="rect">
            <a:avLst/>
          </a:prstGeom>
        </p:spPr>
      </p:pic>
    </p:spTree>
    <p:extLst>
      <p:ext uri="{BB962C8B-B14F-4D97-AF65-F5344CB8AC3E}">
        <p14:creationId xmlns:p14="http://schemas.microsoft.com/office/powerpoint/2010/main" val="4063410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7639"/>
            <a:ext cx="10687962" cy="624253"/>
          </a:xfrm>
          <a:prstGeom prst="rect">
            <a:avLst/>
          </a:prstGeom>
        </p:spPr>
        <p:txBody>
          <a:bodyPr lIns="91440" tIns="45720" rIns="91440" bIns="45720" anchor="t"/>
          <a:lstStyle/>
          <a:p>
            <a:pPr marL="0" indent="0">
              <a:buNone/>
            </a:pPr>
            <a:r>
              <a:rPr lang="en-US" sz="1800" dirty="0"/>
              <a:t>The next chart plotted is </a:t>
            </a:r>
            <a:r>
              <a:rPr lang="en-US" sz="1800" dirty="0" err="1"/>
              <a:t>PayloadMass</a:t>
            </a:r>
            <a:r>
              <a:rPr lang="en-US" sz="1800" dirty="0"/>
              <a:t> vs. </a:t>
            </a:r>
            <a:r>
              <a:rPr lang="en-US" sz="1800" dirty="0" err="1"/>
              <a:t>LaunchSite</a:t>
            </a:r>
            <a:r>
              <a:rPr lang="en-US" sz="1800" dirty="0"/>
              <a:t> to see if there is any relationship between the two.</a:t>
            </a:r>
            <a:endParaRPr lang="en-US" sz="1200" dirty="0">
              <a:latin typeface="Roboto Mono" panose="00000009000000000000" pitchFamily="49" charset="0"/>
              <a:ea typeface="Roboto Mono" panose="00000009000000000000" pitchFamily="49" charset="0"/>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Insights Drawn from EDA – cont’d</a:t>
            </a:r>
          </a:p>
        </p:txBody>
      </p:sp>
      <p:sp>
        <p:nvSpPr>
          <p:cNvPr id="7" name="TextBox 6">
            <a:extLst>
              <a:ext uri="{FF2B5EF4-FFF2-40B4-BE49-F238E27FC236}">
                <a16:creationId xmlns:a16="http://schemas.microsoft.com/office/drawing/2014/main" id="{3AD3943B-7C03-4F79-9D38-D0EF0E4627A6}"/>
              </a:ext>
            </a:extLst>
          </p:cNvPr>
          <p:cNvSpPr txBox="1"/>
          <p:nvPr/>
        </p:nvSpPr>
        <p:spPr>
          <a:xfrm>
            <a:off x="683830" y="4504451"/>
            <a:ext cx="10687961" cy="1200329"/>
          </a:xfrm>
          <a:prstGeom prst="rect">
            <a:avLst/>
          </a:prstGeom>
          <a:noFill/>
        </p:spPr>
        <p:txBody>
          <a:bodyPr wrap="square" rtlCol="0">
            <a:spAutoFit/>
          </a:bodyPr>
          <a:lstStyle/>
          <a:p>
            <a:r>
              <a:rPr lang="en-US" dirty="0"/>
              <a:t>This shows that the VAFB-SLC launches have lighter payloads, all less than 10,000. For KSC LC 39A, most failures are around the 6,000kg mark and most of the others are successful. For CCAFS SLC 40, the successes and failures are fairly evenly spread except for the very heavy payloads, around 14-16,000kg, where most of them are successful.</a:t>
            </a:r>
          </a:p>
        </p:txBody>
      </p:sp>
      <p:pic>
        <p:nvPicPr>
          <p:cNvPr id="6" name="Picture 5">
            <a:extLst>
              <a:ext uri="{FF2B5EF4-FFF2-40B4-BE49-F238E27FC236}">
                <a16:creationId xmlns:a16="http://schemas.microsoft.com/office/drawing/2014/main" id="{2DD58B3D-8A11-4F58-8DC5-7599248C4F19}"/>
              </a:ext>
            </a:extLst>
          </p:cNvPr>
          <p:cNvPicPr>
            <a:picLocks noChangeAspect="1"/>
          </p:cNvPicPr>
          <p:nvPr/>
        </p:nvPicPr>
        <p:blipFill>
          <a:blip r:embed="rId2"/>
          <a:stretch>
            <a:fillRect/>
          </a:stretch>
        </p:blipFill>
        <p:spPr>
          <a:xfrm>
            <a:off x="176212" y="2042381"/>
            <a:ext cx="11839575" cy="2333625"/>
          </a:xfrm>
          <a:prstGeom prst="rect">
            <a:avLst/>
          </a:prstGeom>
        </p:spPr>
      </p:pic>
    </p:spTree>
    <p:extLst>
      <p:ext uri="{BB962C8B-B14F-4D97-AF65-F5344CB8AC3E}">
        <p14:creationId xmlns:p14="http://schemas.microsoft.com/office/powerpoint/2010/main" val="360590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7639"/>
            <a:ext cx="4892236" cy="3950187"/>
          </a:xfrm>
          <a:prstGeom prst="rect">
            <a:avLst/>
          </a:prstGeom>
        </p:spPr>
        <p:txBody>
          <a:bodyPr lIns="91440" tIns="45720" rIns="91440" bIns="45720" anchor="t"/>
          <a:lstStyle/>
          <a:p>
            <a:pPr marL="0" indent="0">
              <a:buNone/>
            </a:pPr>
            <a:r>
              <a:rPr lang="en-US" sz="1800" dirty="0"/>
              <a:t>Next is a bar chart showing the percentage of successful launches by Orbit. We can calculate this with:</a:t>
            </a:r>
            <a:endParaRPr lang="en-US" sz="1800" dirty="0">
              <a:latin typeface="Roboto Mono" panose="00000009000000000000" pitchFamily="49" charset="0"/>
              <a:ea typeface="Roboto Mono" panose="00000009000000000000" pitchFamily="49" charset="0"/>
            </a:endParaRPr>
          </a:p>
          <a:p>
            <a:pPr marL="0" indent="0">
              <a:buNone/>
            </a:pPr>
            <a:endParaRPr lang="en-US" sz="1100" dirty="0">
              <a:latin typeface="Roboto Mono" panose="00000009000000000000" pitchFamily="49" charset="0"/>
              <a:ea typeface="Roboto Mono" panose="00000009000000000000" pitchFamily="49" charset="0"/>
            </a:endParaRPr>
          </a:p>
          <a:p>
            <a:pPr marL="457200" lvl="1" indent="0">
              <a:buNone/>
            </a:pPr>
            <a:r>
              <a:rPr lang="en-US" sz="1200" dirty="0" err="1">
                <a:latin typeface="Roboto Mono" panose="00000009000000000000" pitchFamily="49" charset="0"/>
                <a:ea typeface="Roboto Mono" panose="00000009000000000000" pitchFamily="49" charset="0"/>
              </a:rPr>
              <a:t>df.groupby</a:t>
            </a:r>
            <a:r>
              <a:rPr lang="en-US" sz="1200" dirty="0">
                <a:latin typeface="Roboto Mono" panose="00000009000000000000" pitchFamily="49" charset="0"/>
                <a:ea typeface="Roboto Mono" panose="00000009000000000000" pitchFamily="49" charset="0"/>
              </a:rPr>
              <a:t>(by=['Orbit'])['Class'].mean() * 100</a:t>
            </a:r>
          </a:p>
          <a:p>
            <a:pPr marL="457200" lvl="1" indent="0">
              <a:buNone/>
            </a:pPr>
            <a:r>
              <a:rPr lang="en-US" sz="1200" dirty="0">
                <a:latin typeface="Roboto Mono" panose="00000009000000000000" pitchFamily="49" charset="0"/>
                <a:ea typeface="Roboto Mono" panose="00000009000000000000" pitchFamily="49" charset="0"/>
              </a:rPr>
              <a:t>Orbit</a:t>
            </a:r>
          </a:p>
          <a:p>
            <a:pPr marL="457200" lvl="1" indent="0">
              <a:buNone/>
            </a:pPr>
            <a:r>
              <a:rPr lang="en-US" sz="1200" dirty="0">
                <a:latin typeface="Roboto Mono" panose="00000009000000000000" pitchFamily="49" charset="0"/>
                <a:ea typeface="Roboto Mono" panose="00000009000000000000" pitchFamily="49" charset="0"/>
              </a:rPr>
              <a:t>ES-L1    100.000000</a:t>
            </a:r>
          </a:p>
          <a:p>
            <a:pPr marL="457200" lvl="1" indent="0">
              <a:buNone/>
            </a:pPr>
            <a:r>
              <a:rPr lang="en-US" sz="1200" dirty="0">
                <a:latin typeface="Roboto Mono" panose="00000009000000000000" pitchFamily="49" charset="0"/>
                <a:ea typeface="Roboto Mono" panose="00000009000000000000" pitchFamily="49" charset="0"/>
              </a:rPr>
              <a:t>GEO      100.000000</a:t>
            </a:r>
          </a:p>
          <a:p>
            <a:pPr marL="457200" lvl="1" indent="0">
              <a:buNone/>
            </a:pPr>
            <a:r>
              <a:rPr lang="en-US" sz="1200" dirty="0">
                <a:latin typeface="Roboto Mono" panose="00000009000000000000" pitchFamily="49" charset="0"/>
                <a:ea typeface="Roboto Mono" panose="00000009000000000000" pitchFamily="49" charset="0"/>
              </a:rPr>
              <a:t>GTO       51.851852</a:t>
            </a:r>
          </a:p>
          <a:p>
            <a:pPr marL="457200" lvl="1" indent="0">
              <a:buNone/>
            </a:pPr>
            <a:r>
              <a:rPr lang="en-US" sz="1200" dirty="0">
                <a:latin typeface="Roboto Mono" panose="00000009000000000000" pitchFamily="49" charset="0"/>
                <a:ea typeface="Roboto Mono" panose="00000009000000000000" pitchFamily="49" charset="0"/>
              </a:rPr>
              <a:t>HEO      100.000000</a:t>
            </a:r>
          </a:p>
          <a:p>
            <a:pPr marL="457200" lvl="1" indent="0">
              <a:buNone/>
            </a:pPr>
            <a:r>
              <a:rPr lang="en-US" sz="1200" dirty="0">
                <a:latin typeface="Roboto Mono" panose="00000009000000000000" pitchFamily="49" charset="0"/>
                <a:ea typeface="Roboto Mono" panose="00000009000000000000" pitchFamily="49" charset="0"/>
              </a:rPr>
              <a:t>ISS       61.904762</a:t>
            </a:r>
          </a:p>
          <a:p>
            <a:pPr marL="457200" lvl="1" indent="0">
              <a:buNone/>
            </a:pPr>
            <a:r>
              <a:rPr lang="en-US" sz="1200" dirty="0">
                <a:latin typeface="Roboto Mono" panose="00000009000000000000" pitchFamily="49" charset="0"/>
                <a:ea typeface="Roboto Mono" panose="00000009000000000000" pitchFamily="49" charset="0"/>
              </a:rPr>
              <a:t>LEO       71.428571</a:t>
            </a:r>
          </a:p>
          <a:p>
            <a:pPr marL="457200" lvl="1" indent="0">
              <a:buNone/>
            </a:pPr>
            <a:r>
              <a:rPr lang="en-US" sz="1200" dirty="0">
                <a:latin typeface="Roboto Mono" panose="00000009000000000000" pitchFamily="49" charset="0"/>
                <a:ea typeface="Roboto Mono" panose="00000009000000000000" pitchFamily="49" charset="0"/>
              </a:rPr>
              <a:t>MEO       66.666667</a:t>
            </a:r>
          </a:p>
          <a:p>
            <a:pPr marL="457200" lvl="1" indent="0">
              <a:buNone/>
            </a:pPr>
            <a:r>
              <a:rPr lang="en-US" sz="1200" dirty="0">
                <a:latin typeface="Roboto Mono" panose="00000009000000000000" pitchFamily="49" charset="0"/>
                <a:ea typeface="Roboto Mono" panose="00000009000000000000" pitchFamily="49" charset="0"/>
              </a:rPr>
              <a:t>PO        66.666667</a:t>
            </a:r>
          </a:p>
          <a:p>
            <a:pPr marL="457200" lvl="1" indent="0">
              <a:buNone/>
            </a:pPr>
            <a:r>
              <a:rPr lang="en-US" sz="1200" dirty="0">
                <a:latin typeface="Roboto Mono" panose="00000009000000000000" pitchFamily="49" charset="0"/>
                <a:ea typeface="Roboto Mono" panose="00000009000000000000" pitchFamily="49" charset="0"/>
              </a:rPr>
              <a:t>SO         0.000000</a:t>
            </a:r>
          </a:p>
          <a:p>
            <a:pPr marL="457200" lvl="1" indent="0">
              <a:buNone/>
            </a:pPr>
            <a:r>
              <a:rPr lang="en-US" sz="1200" dirty="0">
                <a:latin typeface="Roboto Mono" panose="00000009000000000000" pitchFamily="49" charset="0"/>
                <a:ea typeface="Roboto Mono" panose="00000009000000000000" pitchFamily="49" charset="0"/>
              </a:rPr>
              <a:t>SSO      100.000000</a:t>
            </a:r>
          </a:p>
          <a:p>
            <a:pPr marL="457200" lvl="1" indent="0">
              <a:buNone/>
            </a:pPr>
            <a:r>
              <a:rPr lang="en-US" sz="1200" dirty="0">
                <a:latin typeface="Roboto Mono" panose="00000009000000000000" pitchFamily="49" charset="0"/>
                <a:ea typeface="Roboto Mono" panose="00000009000000000000" pitchFamily="49" charset="0"/>
              </a:rPr>
              <a:t>VLEO      85.714286</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Insights Drawn from EDA – cont’d</a:t>
            </a:r>
          </a:p>
        </p:txBody>
      </p:sp>
      <p:sp>
        <p:nvSpPr>
          <p:cNvPr id="7" name="TextBox 6">
            <a:extLst>
              <a:ext uri="{FF2B5EF4-FFF2-40B4-BE49-F238E27FC236}">
                <a16:creationId xmlns:a16="http://schemas.microsoft.com/office/drawing/2014/main" id="{3AD3943B-7C03-4F79-9D38-D0EF0E4627A6}"/>
              </a:ext>
            </a:extLst>
          </p:cNvPr>
          <p:cNvSpPr txBox="1"/>
          <p:nvPr/>
        </p:nvSpPr>
        <p:spPr>
          <a:xfrm>
            <a:off x="683830" y="5530361"/>
            <a:ext cx="10687961" cy="923330"/>
          </a:xfrm>
          <a:prstGeom prst="rect">
            <a:avLst/>
          </a:prstGeom>
          <a:noFill/>
        </p:spPr>
        <p:txBody>
          <a:bodyPr wrap="square" rtlCol="0">
            <a:spAutoFit/>
          </a:bodyPr>
          <a:lstStyle/>
          <a:p>
            <a:r>
              <a:rPr lang="en-US" dirty="0"/>
              <a:t>This shows that the ES-L1, GEO, HEO and SSO are 100% successful. The VLEO orbit is also good at 86%, and the rest are all in the 50-60% success range. the SO orbit is 0% successful, but if we look further at the data, this is only for 1 launch attempt so may not be indicative. </a:t>
            </a:r>
          </a:p>
        </p:txBody>
      </p:sp>
      <p:pic>
        <p:nvPicPr>
          <p:cNvPr id="8" name="Picture 7">
            <a:extLst>
              <a:ext uri="{FF2B5EF4-FFF2-40B4-BE49-F238E27FC236}">
                <a16:creationId xmlns:a16="http://schemas.microsoft.com/office/drawing/2014/main" id="{21A6E7A8-0A64-46B8-AA89-B6D90854BE91}"/>
              </a:ext>
            </a:extLst>
          </p:cNvPr>
          <p:cNvPicPr>
            <a:picLocks noChangeAspect="1"/>
          </p:cNvPicPr>
          <p:nvPr/>
        </p:nvPicPr>
        <p:blipFill>
          <a:blip r:embed="rId2"/>
          <a:stretch>
            <a:fillRect/>
          </a:stretch>
        </p:blipFill>
        <p:spPr>
          <a:xfrm>
            <a:off x="6027810" y="1401151"/>
            <a:ext cx="5686425" cy="3876675"/>
          </a:xfrm>
          <a:prstGeom prst="rect">
            <a:avLst/>
          </a:prstGeom>
        </p:spPr>
      </p:pic>
    </p:spTree>
    <p:extLst>
      <p:ext uri="{BB962C8B-B14F-4D97-AF65-F5344CB8AC3E}">
        <p14:creationId xmlns:p14="http://schemas.microsoft.com/office/powerpoint/2010/main" val="18501279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7639"/>
            <a:ext cx="10687962" cy="624253"/>
          </a:xfrm>
          <a:prstGeom prst="rect">
            <a:avLst/>
          </a:prstGeom>
        </p:spPr>
        <p:txBody>
          <a:bodyPr lIns="91440" tIns="45720" rIns="91440" bIns="45720" anchor="t"/>
          <a:lstStyle/>
          <a:p>
            <a:pPr marL="0" indent="0">
              <a:buNone/>
            </a:pPr>
            <a:r>
              <a:rPr lang="en-US" sz="1800" dirty="0"/>
              <a:t>Next is a scatter plot showing the relationship between </a:t>
            </a:r>
            <a:r>
              <a:rPr lang="en-US" sz="1800" dirty="0" err="1"/>
              <a:t>FlightNumber</a:t>
            </a:r>
            <a:r>
              <a:rPr lang="en-US" sz="1800" dirty="0"/>
              <a:t> and Orbit type.</a:t>
            </a:r>
            <a:endParaRPr lang="en-US" sz="1200" dirty="0">
              <a:latin typeface="Roboto Mono" panose="00000009000000000000" pitchFamily="49" charset="0"/>
              <a:ea typeface="Roboto Mono" panose="00000009000000000000" pitchFamily="49" charset="0"/>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Insights Drawn from EDA – cont’d</a:t>
            </a:r>
          </a:p>
        </p:txBody>
      </p:sp>
      <p:sp>
        <p:nvSpPr>
          <p:cNvPr id="7" name="TextBox 6">
            <a:extLst>
              <a:ext uri="{FF2B5EF4-FFF2-40B4-BE49-F238E27FC236}">
                <a16:creationId xmlns:a16="http://schemas.microsoft.com/office/drawing/2014/main" id="{3AD3943B-7C03-4F79-9D38-D0EF0E4627A6}"/>
              </a:ext>
            </a:extLst>
          </p:cNvPr>
          <p:cNvSpPr txBox="1"/>
          <p:nvPr/>
        </p:nvSpPr>
        <p:spPr>
          <a:xfrm>
            <a:off x="683830" y="4504451"/>
            <a:ext cx="10687961" cy="923330"/>
          </a:xfrm>
          <a:prstGeom prst="rect">
            <a:avLst/>
          </a:prstGeom>
          <a:noFill/>
        </p:spPr>
        <p:txBody>
          <a:bodyPr wrap="square" rtlCol="0">
            <a:spAutoFit/>
          </a:bodyPr>
          <a:lstStyle/>
          <a:p>
            <a:r>
              <a:rPr lang="en-US" dirty="0"/>
              <a:t>For LEO and VLEO orbit the successes increase significantly with later flights. The 100% successful ones (ES-L1, GEO, HEO and SSO) all have relatively fewer launches. The SO orbit has just a single launch. The remaining orbits seem to fluctuate between failure and successes.</a:t>
            </a:r>
          </a:p>
        </p:txBody>
      </p:sp>
      <p:pic>
        <p:nvPicPr>
          <p:cNvPr id="8" name="Picture 7">
            <a:extLst>
              <a:ext uri="{FF2B5EF4-FFF2-40B4-BE49-F238E27FC236}">
                <a16:creationId xmlns:a16="http://schemas.microsoft.com/office/drawing/2014/main" id="{BF67F385-5A26-4DEA-A41D-A72AFFF31696}"/>
              </a:ext>
            </a:extLst>
          </p:cNvPr>
          <p:cNvPicPr>
            <a:picLocks noChangeAspect="1"/>
          </p:cNvPicPr>
          <p:nvPr/>
        </p:nvPicPr>
        <p:blipFill>
          <a:blip r:embed="rId2"/>
          <a:stretch>
            <a:fillRect/>
          </a:stretch>
        </p:blipFill>
        <p:spPr>
          <a:xfrm>
            <a:off x="123091" y="1870129"/>
            <a:ext cx="11813931" cy="2296771"/>
          </a:xfrm>
          <a:prstGeom prst="rect">
            <a:avLst/>
          </a:prstGeom>
        </p:spPr>
      </p:pic>
    </p:spTree>
    <p:extLst>
      <p:ext uri="{BB962C8B-B14F-4D97-AF65-F5344CB8AC3E}">
        <p14:creationId xmlns:p14="http://schemas.microsoft.com/office/powerpoint/2010/main" val="35124808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7639"/>
            <a:ext cx="10687962" cy="624253"/>
          </a:xfrm>
          <a:prstGeom prst="rect">
            <a:avLst/>
          </a:prstGeom>
        </p:spPr>
        <p:txBody>
          <a:bodyPr lIns="91440" tIns="45720" rIns="91440" bIns="45720" anchor="t"/>
          <a:lstStyle/>
          <a:p>
            <a:pPr marL="0" indent="0">
              <a:buNone/>
            </a:pPr>
            <a:r>
              <a:rPr lang="en-US" sz="1800" dirty="0"/>
              <a:t>Next is a scatter plot showing the relationship between </a:t>
            </a:r>
            <a:r>
              <a:rPr lang="en-US" sz="1800" dirty="0" err="1"/>
              <a:t>PayloadMass</a:t>
            </a:r>
            <a:r>
              <a:rPr lang="en-US" sz="1800" dirty="0"/>
              <a:t> and Orbit type.</a:t>
            </a:r>
            <a:endParaRPr lang="en-US" sz="1200" dirty="0">
              <a:latin typeface="Roboto Mono" panose="00000009000000000000" pitchFamily="49" charset="0"/>
              <a:ea typeface="Roboto Mono" panose="00000009000000000000" pitchFamily="49" charset="0"/>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Insights Drawn from EDA – cont’d</a:t>
            </a:r>
          </a:p>
        </p:txBody>
      </p:sp>
      <p:sp>
        <p:nvSpPr>
          <p:cNvPr id="7" name="TextBox 6">
            <a:extLst>
              <a:ext uri="{FF2B5EF4-FFF2-40B4-BE49-F238E27FC236}">
                <a16:creationId xmlns:a16="http://schemas.microsoft.com/office/drawing/2014/main" id="{3AD3943B-7C03-4F79-9D38-D0EF0E4627A6}"/>
              </a:ext>
            </a:extLst>
          </p:cNvPr>
          <p:cNvSpPr txBox="1"/>
          <p:nvPr/>
        </p:nvSpPr>
        <p:spPr>
          <a:xfrm>
            <a:off x="683830" y="4504451"/>
            <a:ext cx="10687961" cy="923330"/>
          </a:xfrm>
          <a:prstGeom prst="rect">
            <a:avLst/>
          </a:prstGeom>
          <a:noFill/>
        </p:spPr>
        <p:txBody>
          <a:bodyPr wrap="square" rtlCol="0">
            <a:spAutoFit/>
          </a:bodyPr>
          <a:lstStyle/>
          <a:p>
            <a:r>
              <a:rPr lang="en-US" dirty="0"/>
              <a:t>With heavy payloads over 9,000kg, they are successful with the exception of one VLEO orbit launch.</a:t>
            </a:r>
          </a:p>
          <a:p>
            <a:r>
              <a:rPr lang="en-US" dirty="0"/>
              <a:t>The lighter payloads are mainly successful with the exception of ISS, PO and GTO which have several failures mixed in with </a:t>
            </a:r>
            <a:r>
              <a:rPr lang="en-US"/>
              <a:t>the successes.</a:t>
            </a:r>
            <a:endParaRPr lang="en-US" dirty="0"/>
          </a:p>
        </p:txBody>
      </p:sp>
      <p:pic>
        <p:nvPicPr>
          <p:cNvPr id="6" name="Picture 5">
            <a:extLst>
              <a:ext uri="{FF2B5EF4-FFF2-40B4-BE49-F238E27FC236}">
                <a16:creationId xmlns:a16="http://schemas.microsoft.com/office/drawing/2014/main" id="{9392F01B-3027-47D4-8200-382811078FD6}"/>
              </a:ext>
            </a:extLst>
          </p:cNvPr>
          <p:cNvPicPr>
            <a:picLocks noChangeAspect="1"/>
          </p:cNvPicPr>
          <p:nvPr/>
        </p:nvPicPr>
        <p:blipFill>
          <a:blip r:embed="rId2"/>
          <a:stretch>
            <a:fillRect/>
          </a:stretch>
        </p:blipFill>
        <p:spPr>
          <a:xfrm>
            <a:off x="154272" y="1833535"/>
            <a:ext cx="11919438" cy="2329803"/>
          </a:xfrm>
          <a:prstGeom prst="rect">
            <a:avLst/>
          </a:prstGeom>
        </p:spPr>
      </p:pic>
    </p:spTree>
    <p:extLst>
      <p:ext uri="{BB962C8B-B14F-4D97-AF65-F5344CB8AC3E}">
        <p14:creationId xmlns:p14="http://schemas.microsoft.com/office/powerpoint/2010/main" val="16122597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7639"/>
            <a:ext cx="5252721" cy="3627210"/>
          </a:xfrm>
          <a:prstGeom prst="rect">
            <a:avLst/>
          </a:prstGeom>
        </p:spPr>
        <p:txBody>
          <a:bodyPr lIns="91440" tIns="45720" rIns="91440" bIns="45720" anchor="t"/>
          <a:lstStyle/>
          <a:p>
            <a:pPr marL="0" indent="0">
              <a:buNone/>
            </a:pPr>
            <a:r>
              <a:rPr lang="en-US" sz="1800" dirty="0"/>
              <a:t>Next, we look at the yearly trend of the launch success rate trend. </a:t>
            </a:r>
          </a:p>
          <a:p>
            <a:pPr marL="0" indent="0">
              <a:buNone/>
            </a:pPr>
            <a:endParaRPr lang="en-US" sz="1800" dirty="0"/>
          </a:p>
          <a:p>
            <a:pPr marL="0" indent="0">
              <a:buNone/>
            </a:pPr>
            <a:r>
              <a:rPr lang="en-US" sz="1800" dirty="0"/>
              <a:t>We can see the success rate increase steadily from 2013, but with smaller drops in 2018 and 2020.</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dirty="0"/>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Insights Drawn from EDA – cont’d</a:t>
            </a:r>
          </a:p>
        </p:txBody>
      </p:sp>
      <p:pic>
        <p:nvPicPr>
          <p:cNvPr id="8" name="Picture 7">
            <a:extLst>
              <a:ext uri="{FF2B5EF4-FFF2-40B4-BE49-F238E27FC236}">
                <a16:creationId xmlns:a16="http://schemas.microsoft.com/office/drawing/2014/main" id="{169462B9-15B1-4620-8C13-3C8C83BBF47E}"/>
              </a:ext>
            </a:extLst>
          </p:cNvPr>
          <p:cNvPicPr>
            <a:picLocks noChangeAspect="1"/>
          </p:cNvPicPr>
          <p:nvPr/>
        </p:nvPicPr>
        <p:blipFill>
          <a:blip r:embed="rId2"/>
          <a:stretch>
            <a:fillRect/>
          </a:stretch>
        </p:blipFill>
        <p:spPr>
          <a:xfrm>
            <a:off x="6242905" y="1087699"/>
            <a:ext cx="5667375" cy="3867150"/>
          </a:xfrm>
          <a:prstGeom prst="rect">
            <a:avLst/>
          </a:prstGeom>
        </p:spPr>
      </p:pic>
    </p:spTree>
    <p:extLst>
      <p:ext uri="{BB962C8B-B14F-4D97-AF65-F5344CB8AC3E}">
        <p14:creationId xmlns:p14="http://schemas.microsoft.com/office/powerpoint/2010/main" val="3979923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50819"/>
            <a:ext cx="9745588" cy="1319646"/>
          </a:xfrm>
          <a:prstGeom prst="rect">
            <a:avLst/>
          </a:prstGeom>
        </p:spPr>
        <p:txBody>
          <a:bodyPr>
            <a:noAutofit/>
          </a:bodyPr>
          <a:lstStyle/>
          <a:p>
            <a:pPr marL="0" marR="0" lvl="0" indent="0" algn="l" defTabSz="914400" rtl="0" eaLnBrk="1" fontAlgn="auto" latinLnBrk="0" hangingPunct="1">
              <a:lnSpc>
                <a:spcPct val="100000"/>
              </a:lnSpc>
              <a:spcBef>
                <a:spcPts val="1400"/>
              </a:spcBef>
              <a:spcAft>
                <a:spcPts val="0"/>
              </a:spcAft>
              <a:buClrTx/>
              <a:buSzTx/>
              <a:buNone/>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Find the names of the unique launch sites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200" dirty="0">
              <a:solidFill>
                <a:srgbClr val="A5A5A5">
                  <a:lumMod val="25000"/>
                </a:srgbClr>
              </a:solidFill>
              <a:highlight>
                <a:srgbClr val="000000"/>
              </a:highlight>
              <a:latin typeface="Abadi" panose="020B06040201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569CD6"/>
                </a:solidFill>
                <a:highlight>
                  <a:srgbClr val="000000"/>
                </a:highlight>
                <a:latin typeface="Roboto Mono" panose="00000009000000000000" pitchFamily="49" charset="0"/>
                <a:ea typeface="Roboto Mono" panose="00000009000000000000" pitchFamily="49" charset="0"/>
              </a:rPr>
              <a:t>SELECT distinct(</a:t>
            </a:r>
            <a:r>
              <a:rPr lang="en-US" sz="1800" dirty="0">
                <a:solidFill>
                  <a:srgbClr val="D4D4D4"/>
                </a:solidFill>
                <a:highlight>
                  <a:srgbClr val="000000"/>
                </a:highlight>
                <a:latin typeface="Roboto Mono" panose="00000009000000000000" pitchFamily="49" charset="0"/>
                <a:ea typeface="Roboto Mono" panose="00000009000000000000" pitchFamily="49" charset="0"/>
              </a:rPr>
              <a:t>launch_site</a:t>
            </a:r>
            <a:r>
              <a:rPr lang="en-US" sz="1800" dirty="0">
                <a:solidFill>
                  <a:srgbClr val="569CD6"/>
                </a:solidFill>
                <a:highlight>
                  <a:srgbClr val="000000"/>
                </a:highlight>
                <a:latin typeface="Roboto Mono" panose="00000009000000000000" pitchFamily="49" charset="0"/>
                <a:ea typeface="Roboto Mono" panose="00000009000000000000"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569CD6"/>
                </a:solidFill>
                <a:highlight>
                  <a:srgbClr val="000000"/>
                </a:highlight>
                <a:latin typeface="Roboto Mono" panose="00000009000000000000" pitchFamily="49" charset="0"/>
                <a:ea typeface="Roboto Mono" panose="00000009000000000000" pitchFamily="49" charset="0"/>
              </a:rPr>
              <a:t>FROM </a:t>
            </a:r>
            <a:r>
              <a:rPr lang="en-US" sz="1800" dirty="0">
                <a:solidFill>
                  <a:srgbClr val="D4D4D4"/>
                </a:solidFill>
                <a:highlight>
                  <a:srgbClr val="000000"/>
                </a:highlight>
                <a:latin typeface="Roboto Mono" panose="00000009000000000000" pitchFamily="49" charset="0"/>
                <a:ea typeface="Roboto Mono" panose="00000009000000000000" pitchFamily="49" charset="0"/>
              </a:rPr>
              <a:t>SPACEXTBL;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latin typeface="Roboto Mono" panose="00000009000000000000" pitchFamily="49" charset="0"/>
              <a:ea typeface="Roboto Mono" panose="00000009000000000000" pitchFamily="49" charset="0"/>
            </a:endParaRPr>
          </a:p>
          <a:p>
            <a:pPr marL="0" indent="0" algn="l" rtl="0" eaLnBrk="1" fontAlgn="ctr" latinLnBrk="0" hangingPunct="1">
              <a:spcBef>
                <a:spcPts val="0"/>
              </a:spcBef>
              <a:spcAft>
                <a:spcPts val="0"/>
              </a:spcAft>
              <a:buNone/>
            </a:pPr>
            <a:endParaRPr lang="en-GB" sz="1600" dirty="0">
              <a:latin typeface="Roboto Mono" panose="00000009000000000000" pitchFamily="49" charset="0"/>
              <a:ea typeface="Roboto Mono" panose="00000009000000000000" pitchFamily="49" charset="0"/>
            </a:endParaRPr>
          </a:p>
          <a:p>
            <a:pPr marL="0" indent="0" algn="l" rtl="0" eaLnBrk="1" fontAlgn="ctr" latinLnBrk="0" hangingPunct="1">
              <a:spcBef>
                <a:spcPts val="0"/>
              </a:spcBef>
              <a:spcAft>
                <a:spcPts val="0"/>
              </a:spcAft>
              <a:buNone/>
            </a:pPr>
            <a:endParaRPr lang="en-GB" sz="1600" b="0" i="0" u="none" strike="noStrike" dirty="0">
              <a:effectLst/>
              <a:latin typeface="Roboto Mono" panose="00000009000000000000" pitchFamily="49" charset="0"/>
              <a:ea typeface="Roboto Mono" panose="00000009000000000000"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solidFill>
                <a:srgbClr val="D4D4D4"/>
              </a:solidFill>
              <a:highlight>
                <a:srgbClr val="000000"/>
              </a:highlight>
              <a:latin typeface="Consolas" panose="020B0609020204030204" pitchFamily="49"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endParaRPr lang="en-US" dirty="0">
              <a:solidFill>
                <a:srgbClr val="0B49CB"/>
              </a:solidFill>
              <a:latin typeface="Abadi"/>
            </a:endParaRPr>
          </a:p>
        </p:txBody>
      </p:sp>
      <p:pic>
        <p:nvPicPr>
          <p:cNvPr id="27" name="Picture 26">
            <a:extLst>
              <a:ext uri="{FF2B5EF4-FFF2-40B4-BE49-F238E27FC236}">
                <a16:creationId xmlns:a16="http://schemas.microsoft.com/office/drawing/2014/main" id="{01738ECD-5EFE-4F2B-A163-12F9D4E5D0C9}"/>
              </a:ext>
            </a:extLst>
          </p:cNvPr>
          <p:cNvPicPr>
            <a:picLocks noChangeAspect="1"/>
          </p:cNvPicPr>
          <p:nvPr/>
        </p:nvPicPr>
        <p:blipFill>
          <a:blip r:embed="rId3"/>
          <a:stretch>
            <a:fillRect/>
          </a:stretch>
        </p:blipFill>
        <p:spPr>
          <a:xfrm>
            <a:off x="770011" y="2840498"/>
            <a:ext cx="1474425" cy="2153943"/>
          </a:xfrm>
          <a:prstGeom prst="rect">
            <a:avLst/>
          </a:prstGeom>
        </p:spPr>
      </p:pic>
      <p:sp>
        <p:nvSpPr>
          <p:cNvPr id="28" name="TextBox 27">
            <a:extLst>
              <a:ext uri="{FF2B5EF4-FFF2-40B4-BE49-F238E27FC236}">
                <a16:creationId xmlns:a16="http://schemas.microsoft.com/office/drawing/2014/main" id="{7E87FEF0-1D9E-422B-9F41-78B43909A192}"/>
              </a:ext>
            </a:extLst>
          </p:cNvPr>
          <p:cNvSpPr txBox="1"/>
          <p:nvPr/>
        </p:nvSpPr>
        <p:spPr>
          <a:xfrm>
            <a:off x="3501735" y="3510012"/>
            <a:ext cx="7783875" cy="646331"/>
          </a:xfrm>
          <a:prstGeom prst="rect">
            <a:avLst/>
          </a:prstGeom>
          <a:noFill/>
        </p:spPr>
        <p:txBody>
          <a:bodyPr wrap="square" rtlCol="0">
            <a:spAutoFit/>
          </a:bodyPr>
          <a:lstStyle/>
          <a:p>
            <a:r>
              <a:rPr lang="en-US" dirty="0"/>
              <a:t>Use the </a:t>
            </a:r>
            <a:r>
              <a:rPr lang="en-US" b="1" dirty="0"/>
              <a:t>distinct</a:t>
            </a:r>
            <a:r>
              <a:rPr lang="en-US" dirty="0"/>
              <a:t> </a:t>
            </a:r>
            <a:r>
              <a:rPr lang="en-US" b="1" dirty="0"/>
              <a:t>keyword</a:t>
            </a:r>
            <a:r>
              <a:rPr lang="en-US" dirty="0"/>
              <a:t> to return unique names only (i.e., no repeating values in the result set)</a:t>
            </a:r>
            <a:endParaRPr lang="en-GB" dirty="0"/>
          </a:p>
        </p:txBody>
      </p:sp>
    </p:spTree>
    <p:extLst>
      <p:ext uri="{BB962C8B-B14F-4D97-AF65-F5344CB8AC3E}">
        <p14:creationId xmlns:p14="http://schemas.microsoft.com/office/powerpoint/2010/main" val="2727850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4</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19644"/>
            <a:ext cx="9745589" cy="1886881"/>
          </a:xfrm>
          <a:prstGeom prst="rect">
            <a:avLst/>
          </a:prstGeom>
        </p:spPr>
        <p:txBody>
          <a:bodyPr>
            <a:normAutofit/>
          </a:bodyPr>
          <a:lstStyle/>
          <a:p>
            <a:pPr marL="0" marR="0" lvl="0" indent="0" algn="l" defTabSz="914400" rtl="0" eaLnBrk="1" fontAlgn="auto" latinLnBrk="0" hangingPunct="1">
              <a:lnSpc>
                <a:spcPct val="100000"/>
              </a:lnSpc>
              <a:spcBef>
                <a:spcPts val="1400"/>
              </a:spcBef>
              <a:spcAft>
                <a:spcPts val="0"/>
              </a:spcAft>
              <a:buClrTx/>
              <a:buSzTx/>
              <a:buNone/>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Find 5 records where launch sites begin with `CCA`</a:t>
            </a:r>
          </a:p>
          <a:p>
            <a:pPr marL="0" indent="0">
              <a:buNone/>
            </a:pPr>
            <a:endParaRPr lang="en-US" sz="1800" dirty="0">
              <a:solidFill>
                <a:srgbClr val="569CD6"/>
              </a:solidFill>
              <a:highlight>
                <a:srgbClr val="000000"/>
              </a:highlight>
              <a:latin typeface="Roboto Mono" panose="00000009000000000000" pitchFamily="49" charset="0"/>
              <a:ea typeface="Roboto Mono" panose="00000009000000000000" pitchFamily="49" charset="0"/>
            </a:endParaRPr>
          </a:p>
          <a:p>
            <a:pPr marL="0" indent="0">
              <a:buNone/>
            </a:pPr>
            <a:r>
              <a:rPr lang="en-US" sz="1800" b="0" dirty="0">
                <a:solidFill>
                  <a:srgbClr val="569CD6"/>
                </a:solidFill>
                <a:effectLst/>
                <a:highlight>
                  <a:srgbClr val="000000"/>
                </a:highlight>
                <a:latin typeface="Roboto Mono" panose="00000009000000000000" pitchFamily="49" charset="0"/>
                <a:ea typeface="Roboto Mono" panose="00000009000000000000" pitchFamily="49" charset="0"/>
              </a:rPr>
              <a:t>SELECT</a:t>
            </a:r>
            <a:r>
              <a:rPr lang="en-US" sz="1800" b="0" dirty="0">
                <a:solidFill>
                  <a:srgbClr val="D4D4D4"/>
                </a:solidFill>
                <a:effectLst/>
                <a:highlight>
                  <a:srgbClr val="000000"/>
                </a:highlight>
                <a:latin typeface="Roboto Mono" panose="00000009000000000000" pitchFamily="49" charset="0"/>
                <a:ea typeface="Roboto Mono" panose="00000009000000000000" pitchFamily="49" charset="0"/>
              </a:rPr>
              <a:t>  *</a:t>
            </a:r>
          </a:p>
          <a:p>
            <a:pPr marL="0" indent="0">
              <a:spcBef>
                <a:spcPts val="0"/>
              </a:spcBef>
              <a:buNone/>
            </a:pPr>
            <a:r>
              <a:rPr lang="en-US" sz="1800" b="0" dirty="0">
                <a:solidFill>
                  <a:srgbClr val="569CD6"/>
                </a:solidFill>
                <a:effectLst/>
                <a:highlight>
                  <a:srgbClr val="000000"/>
                </a:highlight>
                <a:latin typeface="Roboto Mono" panose="00000009000000000000" pitchFamily="49" charset="0"/>
                <a:ea typeface="Roboto Mono" panose="00000009000000000000" pitchFamily="49" charset="0"/>
              </a:rPr>
              <a:t>FROM</a:t>
            </a:r>
            <a:r>
              <a:rPr lang="en-US" sz="1800" b="0" dirty="0">
                <a:solidFill>
                  <a:srgbClr val="D4D4D4"/>
                </a:solidFill>
                <a:effectLst/>
                <a:highlight>
                  <a:srgbClr val="000000"/>
                </a:highlight>
                <a:latin typeface="Roboto Mono" panose="00000009000000000000" pitchFamily="49" charset="0"/>
                <a:ea typeface="Roboto Mono" panose="00000009000000000000" pitchFamily="49" charset="0"/>
              </a:rPr>
              <a:t> SPACEXTBL</a:t>
            </a:r>
          </a:p>
          <a:p>
            <a:pPr marL="0" indent="0">
              <a:spcBef>
                <a:spcPts val="0"/>
              </a:spcBef>
              <a:buNone/>
            </a:pPr>
            <a:r>
              <a:rPr lang="en-US" sz="1800" b="0" dirty="0">
                <a:solidFill>
                  <a:srgbClr val="569CD6"/>
                </a:solidFill>
                <a:effectLst/>
                <a:highlight>
                  <a:srgbClr val="000000"/>
                </a:highlight>
                <a:latin typeface="Roboto Mono" panose="00000009000000000000" pitchFamily="49" charset="0"/>
                <a:ea typeface="Roboto Mono" panose="00000009000000000000" pitchFamily="49" charset="0"/>
              </a:rPr>
              <a:t>WHERE</a:t>
            </a:r>
            <a:r>
              <a:rPr lang="en-US" sz="1800" b="0" dirty="0">
                <a:solidFill>
                  <a:srgbClr val="D4D4D4"/>
                </a:solidFill>
                <a:effectLst/>
                <a:highlight>
                  <a:srgbClr val="000000"/>
                </a:highlight>
                <a:latin typeface="Roboto Mono" panose="00000009000000000000" pitchFamily="49" charset="0"/>
                <a:ea typeface="Roboto Mono" panose="00000009000000000000" pitchFamily="49" charset="0"/>
              </a:rPr>
              <a:t> launch_site </a:t>
            </a:r>
            <a:r>
              <a:rPr lang="en-US" sz="1800" b="0" dirty="0">
                <a:solidFill>
                  <a:srgbClr val="569CD6"/>
                </a:solidFill>
                <a:effectLst/>
                <a:highlight>
                  <a:srgbClr val="000000"/>
                </a:highlight>
                <a:latin typeface="Roboto Mono" panose="00000009000000000000" pitchFamily="49" charset="0"/>
                <a:ea typeface="Roboto Mono" panose="00000009000000000000" pitchFamily="49" charset="0"/>
              </a:rPr>
              <a:t>like</a:t>
            </a:r>
            <a:r>
              <a:rPr lang="en-US" sz="1800" b="0" dirty="0">
                <a:solidFill>
                  <a:srgbClr val="D4D4D4"/>
                </a:solidFill>
                <a:effectLst/>
                <a:highlight>
                  <a:srgbClr val="000000"/>
                </a:highlight>
                <a:latin typeface="Roboto Mono" panose="00000009000000000000" pitchFamily="49" charset="0"/>
                <a:ea typeface="Roboto Mono" panose="00000009000000000000" pitchFamily="49" charset="0"/>
              </a:rPr>
              <a:t> </a:t>
            </a:r>
            <a:r>
              <a:rPr lang="en-US" sz="1800" b="0" dirty="0">
                <a:solidFill>
                  <a:srgbClr val="CE9178"/>
                </a:solidFill>
                <a:effectLst/>
                <a:highlight>
                  <a:srgbClr val="000000"/>
                </a:highlight>
                <a:latin typeface="Roboto Mono" panose="00000009000000000000" pitchFamily="49" charset="0"/>
                <a:ea typeface="Roboto Mono" panose="00000009000000000000" pitchFamily="49" charset="0"/>
              </a:rPr>
              <a:t>'CCA%'</a:t>
            </a:r>
            <a:endParaRPr lang="en-US" sz="1800" b="0" dirty="0">
              <a:solidFill>
                <a:srgbClr val="D4D4D4"/>
              </a:solidFill>
              <a:effectLst/>
              <a:highlight>
                <a:srgbClr val="000000"/>
              </a:highlight>
              <a:latin typeface="Roboto Mono" panose="00000009000000000000" pitchFamily="49" charset="0"/>
              <a:ea typeface="Roboto Mono" panose="00000009000000000000" pitchFamily="49" charset="0"/>
            </a:endParaRPr>
          </a:p>
          <a:p>
            <a:pPr marL="0" indent="0">
              <a:spcBef>
                <a:spcPts val="0"/>
              </a:spcBef>
              <a:buNone/>
            </a:pPr>
            <a:r>
              <a:rPr lang="en-US" sz="1800" b="0" dirty="0">
                <a:solidFill>
                  <a:srgbClr val="569CD6"/>
                </a:solidFill>
                <a:effectLst/>
                <a:highlight>
                  <a:srgbClr val="000000"/>
                </a:highlight>
                <a:latin typeface="Roboto Mono" panose="00000009000000000000" pitchFamily="49" charset="0"/>
                <a:ea typeface="Roboto Mono" panose="00000009000000000000" pitchFamily="49" charset="0"/>
              </a:rPr>
              <a:t>LIMIT</a:t>
            </a:r>
            <a:r>
              <a:rPr lang="en-US" sz="1800" b="0" dirty="0">
                <a:solidFill>
                  <a:srgbClr val="D4D4D4"/>
                </a:solidFill>
                <a:effectLst/>
                <a:highlight>
                  <a:srgbClr val="000000"/>
                </a:highlight>
                <a:latin typeface="Roboto Mono" panose="00000009000000000000" pitchFamily="49" charset="0"/>
                <a:ea typeface="Roboto Mono" panose="00000009000000000000" pitchFamily="49" charset="0"/>
              </a:rPr>
              <a:t> </a:t>
            </a:r>
            <a:r>
              <a:rPr lang="en-US" sz="1800" b="0" dirty="0">
                <a:solidFill>
                  <a:srgbClr val="B5CEA8"/>
                </a:solidFill>
                <a:effectLst/>
                <a:highlight>
                  <a:srgbClr val="000000"/>
                </a:highlight>
                <a:latin typeface="Roboto Mono" panose="00000009000000000000" pitchFamily="49" charset="0"/>
                <a:ea typeface="Roboto Mono" panose="00000009000000000000" pitchFamily="49" charset="0"/>
              </a:rPr>
              <a:t>5</a:t>
            </a:r>
            <a:r>
              <a:rPr lang="en-US" sz="1800" b="0" dirty="0">
                <a:solidFill>
                  <a:srgbClr val="D4D4D4"/>
                </a:solidFill>
                <a:effectLst/>
                <a:highlight>
                  <a:srgbClr val="000000"/>
                </a:highlight>
                <a:latin typeface="Roboto Mono" panose="00000009000000000000" pitchFamily="49" charset="0"/>
                <a:ea typeface="Roboto Mono" panose="00000009000000000000" pitchFamily="49" charset="0"/>
              </a:rPr>
              <a:t>;</a:t>
            </a:r>
          </a:p>
          <a:p>
            <a:pPr>
              <a:lnSpc>
                <a:spcPct val="100000"/>
              </a:lnSpc>
              <a:spcBef>
                <a:spcPts val="1400"/>
              </a:spcBef>
            </a:pPr>
            <a:endParaRPr lang="en-US" sz="1800" dirty="0">
              <a:solidFill>
                <a:schemeClr val="accent3">
                  <a:lumMod val="25000"/>
                </a:schemeClr>
              </a:solidFill>
              <a:latin typeface="Roboto Mono" panose="00000009000000000000" pitchFamily="49" charset="0"/>
              <a:ea typeface="Roboto Mono" panose="00000009000000000000" pitchFamily="49"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30D7D4E1-1796-47D0-92F7-55D9003765D9}"/>
              </a:ext>
            </a:extLst>
          </p:cNvPr>
          <p:cNvPicPr>
            <a:picLocks noChangeAspect="1"/>
          </p:cNvPicPr>
          <p:nvPr/>
        </p:nvPicPr>
        <p:blipFill>
          <a:blip r:embed="rId3"/>
          <a:stretch>
            <a:fillRect/>
          </a:stretch>
        </p:blipFill>
        <p:spPr>
          <a:xfrm>
            <a:off x="752019" y="3202914"/>
            <a:ext cx="10687961" cy="2417410"/>
          </a:xfrm>
          <a:prstGeom prst="rect">
            <a:avLst/>
          </a:prstGeom>
        </p:spPr>
      </p:pic>
      <p:sp>
        <p:nvSpPr>
          <p:cNvPr id="8" name="TextBox 7">
            <a:extLst>
              <a:ext uri="{FF2B5EF4-FFF2-40B4-BE49-F238E27FC236}">
                <a16:creationId xmlns:a16="http://schemas.microsoft.com/office/drawing/2014/main" id="{7FB5160F-3445-4230-8F58-E94D148E6D2B}"/>
              </a:ext>
            </a:extLst>
          </p:cNvPr>
          <p:cNvSpPr txBox="1"/>
          <p:nvPr/>
        </p:nvSpPr>
        <p:spPr>
          <a:xfrm>
            <a:off x="770011" y="5787740"/>
            <a:ext cx="10161225" cy="923330"/>
          </a:xfrm>
          <a:prstGeom prst="rect">
            <a:avLst/>
          </a:prstGeom>
          <a:noFill/>
        </p:spPr>
        <p:txBody>
          <a:bodyPr wrap="square" rtlCol="0">
            <a:spAutoFit/>
          </a:bodyPr>
          <a:lstStyle/>
          <a:p>
            <a:r>
              <a:rPr lang="en-US" dirty="0"/>
              <a:t>Use the </a:t>
            </a:r>
            <a:r>
              <a:rPr lang="en-US" b="1" dirty="0"/>
              <a:t>limit</a:t>
            </a:r>
            <a:r>
              <a:rPr lang="en-US" dirty="0"/>
              <a:t> </a:t>
            </a:r>
            <a:r>
              <a:rPr lang="en-US" b="1" dirty="0"/>
              <a:t>keyword</a:t>
            </a:r>
            <a:r>
              <a:rPr lang="en-US" dirty="0"/>
              <a:t> with a value of </a:t>
            </a:r>
            <a:r>
              <a:rPr lang="en-US" b="1" dirty="0"/>
              <a:t>5 </a:t>
            </a:r>
            <a:r>
              <a:rPr lang="en-US" dirty="0"/>
              <a:t>to limit the result set to the first 5 rows retrieved. Use the </a:t>
            </a:r>
            <a:r>
              <a:rPr lang="en-US" b="1" dirty="0"/>
              <a:t>like</a:t>
            </a:r>
            <a:r>
              <a:rPr lang="en-US" dirty="0"/>
              <a:t> </a:t>
            </a:r>
            <a:r>
              <a:rPr lang="en-US" b="1" dirty="0"/>
              <a:t>keyword</a:t>
            </a:r>
            <a:r>
              <a:rPr lang="en-US" dirty="0"/>
              <a:t>, with the </a:t>
            </a:r>
            <a:r>
              <a:rPr lang="en-US" b="1" dirty="0"/>
              <a:t>% wildcard</a:t>
            </a:r>
            <a:r>
              <a:rPr lang="en-US" dirty="0"/>
              <a:t> in the </a:t>
            </a:r>
            <a:r>
              <a:rPr lang="en-US" b="1" dirty="0"/>
              <a:t>where clause </a:t>
            </a:r>
            <a:r>
              <a:rPr lang="en-US" dirty="0"/>
              <a:t>to get all rows with the launch site name beginning with CCA.</a:t>
            </a:r>
            <a:endParaRPr lang="en-GB" dirty="0"/>
          </a:p>
        </p:txBody>
      </p:sp>
    </p:spTree>
    <p:extLst>
      <p:ext uri="{BB962C8B-B14F-4D97-AF65-F5344CB8AC3E}">
        <p14:creationId xmlns:p14="http://schemas.microsoft.com/office/powerpoint/2010/main" val="1794738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09256"/>
            <a:ext cx="10515600" cy="1724890"/>
          </a:xfrm>
          <a:prstGeom prst="rect">
            <a:avLst/>
          </a:prstGeom>
        </p:spPr>
        <p:txBody>
          <a:bodyPr>
            <a:normAutofit/>
          </a:bodyPr>
          <a:lstStyle/>
          <a:p>
            <a:pPr marL="0" marR="0" lvl="0" indent="0" algn="l" defTabSz="914400" rtl="0" eaLnBrk="1" fontAlgn="auto" latinLnBrk="0" hangingPunct="1">
              <a:lnSpc>
                <a:spcPct val="100000"/>
              </a:lnSpc>
              <a:spcBef>
                <a:spcPts val="1400"/>
              </a:spcBef>
              <a:spcAft>
                <a:spcPts val="0"/>
              </a:spcAft>
              <a:buClrTx/>
              <a:buSzTx/>
              <a:buNone/>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Calculate the total payload carried by boosters from NASA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69CD6"/>
              </a:solidFill>
              <a:effectLst/>
              <a:highlight>
                <a:srgbClr val="000000"/>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69CD6"/>
                </a:solidFill>
                <a:effectLst/>
                <a:highlight>
                  <a:srgbClr val="000000"/>
                </a:highlight>
                <a:uLnTx/>
                <a:uFillTx/>
                <a:latin typeface="Consolas" panose="020B0609020204030204" pitchFamily="49" charset="0"/>
                <a:ea typeface="+mn-ea"/>
                <a:cs typeface="+mn-cs"/>
              </a:rPr>
              <a:t>SELECT</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CDCAA"/>
                </a:solidFill>
                <a:effectLst/>
                <a:highlight>
                  <a:srgbClr val="000000"/>
                </a:highlight>
                <a:uLnTx/>
                <a:uFillTx/>
                <a:latin typeface="Consolas" panose="020B0609020204030204" pitchFamily="49" charset="0"/>
                <a:ea typeface="+mn-ea"/>
                <a:cs typeface="+mn-cs"/>
              </a:rPr>
              <a:t>SUM</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D4D4D4"/>
                </a:solidFill>
                <a:effectLst/>
                <a:highlight>
                  <a:srgbClr val="000000"/>
                </a:highlight>
                <a:uLnTx/>
                <a:uFillTx/>
                <a:latin typeface="Consolas" panose="020B0609020204030204" pitchFamily="49" charset="0"/>
                <a:ea typeface="+mn-ea"/>
                <a:cs typeface="+mn-cs"/>
              </a:rPr>
              <a:t>payload_mass__kg</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_) </a:t>
            </a:r>
            <a:r>
              <a:rPr kumimoji="0" lang="en-US" sz="1800" b="0" i="0" u="none" strike="noStrike" kern="1200" cap="none" spc="0" normalizeH="0" baseline="0" noProof="0" dirty="0">
                <a:ln>
                  <a:noFill/>
                </a:ln>
                <a:solidFill>
                  <a:srgbClr val="569CD6"/>
                </a:solidFill>
                <a:effectLst/>
                <a:highlight>
                  <a:srgbClr val="000000"/>
                </a:highlight>
                <a:uLnTx/>
                <a:uFillTx/>
                <a:latin typeface="Consolas" panose="020B0609020204030204" pitchFamily="49" charset="0"/>
                <a:ea typeface="+mn-ea"/>
                <a:cs typeface="+mn-cs"/>
              </a:rPr>
              <a:t>AS</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D4D4D4"/>
                </a:solidFill>
                <a:effectLst/>
                <a:highlight>
                  <a:srgbClr val="000000"/>
                </a:highlight>
                <a:uLnTx/>
                <a:uFillTx/>
                <a:latin typeface="Consolas" panose="020B0609020204030204" pitchFamily="49" charset="0"/>
                <a:ea typeface="+mn-ea"/>
                <a:cs typeface="+mn-cs"/>
              </a:rPr>
              <a:t>payload_mass_total</a:t>
            </a:r>
            <a:endPar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69CD6"/>
                </a:solidFill>
                <a:effectLst/>
                <a:highlight>
                  <a:srgbClr val="000000"/>
                </a:highlight>
                <a:uLnTx/>
                <a:uFillTx/>
                <a:latin typeface="Consolas" panose="020B0609020204030204" pitchFamily="49" charset="0"/>
                <a:ea typeface="+mn-ea"/>
                <a:cs typeface="+mn-cs"/>
              </a:rPr>
              <a:t>FROM</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 SPACEXTBL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69CD6"/>
                </a:solidFill>
                <a:effectLst/>
                <a:highlight>
                  <a:srgbClr val="000000"/>
                </a:highlight>
                <a:uLnTx/>
                <a:uFillTx/>
                <a:latin typeface="Consolas" panose="020B0609020204030204" pitchFamily="49" charset="0"/>
                <a:ea typeface="+mn-ea"/>
                <a:cs typeface="+mn-cs"/>
              </a:rPr>
              <a:t>WHERE</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 customer like </a:t>
            </a:r>
            <a:r>
              <a:rPr lang="en-US" sz="1800" b="0" dirty="0">
                <a:solidFill>
                  <a:srgbClr val="CE9178"/>
                </a:solidFill>
                <a:effectLst/>
                <a:highlight>
                  <a:srgbClr val="000000"/>
                </a:highlight>
                <a:latin typeface="Roboto Mono" panose="00000009000000000000" pitchFamily="49" charset="0"/>
                <a:ea typeface="Roboto Mono" panose="00000009000000000000" pitchFamily="49" charset="0"/>
              </a:rPr>
              <a:t>'</a:t>
            </a:r>
            <a:r>
              <a:rPr kumimoji="0" lang="en-US" sz="1800" b="0" i="0" u="none" strike="noStrike" kern="1200" cap="none" spc="0" normalizeH="0" baseline="0" noProof="0" dirty="0">
                <a:ln>
                  <a:noFill/>
                </a:ln>
                <a:solidFill>
                  <a:srgbClr val="CE9178"/>
                </a:solidFill>
                <a:effectLst/>
                <a:highlight>
                  <a:srgbClr val="000000"/>
                </a:highlight>
                <a:uLnTx/>
                <a:uFillTx/>
                <a:latin typeface="Consolas" panose="020B0609020204030204" pitchFamily="49" charset="0"/>
                <a:ea typeface="+mn-ea"/>
                <a:cs typeface="+mn-cs"/>
              </a:rPr>
              <a:t>%NASA%</a:t>
            </a:r>
            <a:r>
              <a:rPr lang="en-US" sz="1800" b="0" dirty="0">
                <a:solidFill>
                  <a:srgbClr val="CE9178"/>
                </a:solidFill>
                <a:effectLst/>
                <a:highlight>
                  <a:srgbClr val="000000"/>
                </a:highlight>
                <a:latin typeface="Roboto Mono" panose="00000009000000000000" pitchFamily="49" charset="0"/>
                <a:ea typeface="Roboto Mono" panose="00000009000000000000" pitchFamily="49" charset="0"/>
              </a:rPr>
              <a:t>'</a:t>
            </a:r>
            <a:r>
              <a:rPr kumimoji="0" lang="en-US" sz="1800" b="0" i="0" u="none" strike="noStrike" kern="1200" cap="none" spc="0" normalizeH="0" baseline="0" noProof="0" dirty="0">
                <a:ln>
                  <a:noFill/>
                </a:ln>
                <a:solidFill>
                  <a:srgbClr val="CE9178"/>
                </a:solidFill>
                <a:effectLst/>
                <a:highlight>
                  <a:srgbClr val="000000"/>
                </a:highlight>
                <a:uLnTx/>
                <a:uFillTx/>
                <a:latin typeface="Consolas" panose="020B0609020204030204" pitchFamily="49" charset="0"/>
                <a:ea typeface="+mn-ea"/>
                <a:cs typeface="+mn-cs"/>
              </a:rPr>
              <a:t>; </a:t>
            </a:r>
            <a:endPar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7" name="TextBox 6">
            <a:extLst>
              <a:ext uri="{FF2B5EF4-FFF2-40B4-BE49-F238E27FC236}">
                <a16:creationId xmlns:a16="http://schemas.microsoft.com/office/drawing/2014/main" id="{B49F8E20-03B2-4AE6-922C-023BABC6FD05}"/>
              </a:ext>
            </a:extLst>
          </p:cNvPr>
          <p:cNvSpPr txBox="1"/>
          <p:nvPr/>
        </p:nvSpPr>
        <p:spPr>
          <a:xfrm>
            <a:off x="770011" y="4291445"/>
            <a:ext cx="10515600" cy="923330"/>
          </a:xfrm>
          <a:prstGeom prst="rect">
            <a:avLst/>
          </a:prstGeom>
          <a:noFill/>
        </p:spPr>
        <p:txBody>
          <a:bodyPr wrap="square" rtlCol="0">
            <a:spAutoFit/>
          </a:bodyPr>
          <a:lstStyle/>
          <a:p>
            <a:r>
              <a:rPr lang="en-US" dirty="0"/>
              <a:t>Use the </a:t>
            </a:r>
            <a:r>
              <a:rPr lang="en-US" b="1" dirty="0"/>
              <a:t>sum</a:t>
            </a:r>
            <a:r>
              <a:rPr lang="en-US" dirty="0"/>
              <a:t> </a:t>
            </a:r>
            <a:r>
              <a:rPr lang="en-US" b="1" dirty="0"/>
              <a:t>keyword</a:t>
            </a:r>
            <a:r>
              <a:rPr lang="en-US" dirty="0"/>
              <a:t> to calculate the total sum of the column </a:t>
            </a:r>
            <a:r>
              <a:rPr lang="en-US" dirty="0" err="1"/>
              <a:t>payload_mass__kg</a:t>
            </a:r>
            <a:r>
              <a:rPr lang="en-US" dirty="0"/>
              <a:t>_. Select all rows with the text NASA anywhere in the customer column by using the </a:t>
            </a:r>
            <a:r>
              <a:rPr lang="en-US" b="1" dirty="0"/>
              <a:t>like clause</a:t>
            </a:r>
            <a:r>
              <a:rPr lang="en-US" dirty="0"/>
              <a:t> and </a:t>
            </a:r>
            <a:r>
              <a:rPr lang="en-US" b="1" dirty="0"/>
              <a:t>% wildcard</a:t>
            </a:r>
            <a:r>
              <a:rPr lang="en-US" dirty="0"/>
              <a:t> on either side of NASA text in the </a:t>
            </a:r>
            <a:r>
              <a:rPr lang="en-US" b="1" dirty="0"/>
              <a:t>where clause</a:t>
            </a:r>
            <a:r>
              <a:rPr lang="en-US" dirty="0"/>
              <a:t>.</a:t>
            </a:r>
            <a:endParaRPr lang="en-GB" dirty="0"/>
          </a:p>
        </p:txBody>
      </p:sp>
      <p:pic>
        <p:nvPicPr>
          <p:cNvPr id="9" name="Picture 8">
            <a:extLst>
              <a:ext uri="{FF2B5EF4-FFF2-40B4-BE49-F238E27FC236}">
                <a16:creationId xmlns:a16="http://schemas.microsoft.com/office/drawing/2014/main" id="{CEB54B70-09B5-44CE-A0EC-2125B4D6260B}"/>
              </a:ext>
            </a:extLst>
          </p:cNvPr>
          <p:cNvPicPr>
            <a:picLocks noChangeAspect="1"/>
          </p:cNvPicPr>
          <p:nvPr/>
        </p:nvPicPr>
        <p:blipFill>
          <a:blip r:embed="rId3"/>
          <a:stretch>
            <a:fillRect/>
          </a:stretch>
        </p:blipFill>
        <p:spPr>
          <a:xfrm>
            <a:off x="770011" y="2917897"/>
            <a:ext cx="2249793" cy="90595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3987"/>
            <a:ext cx="9745588" cy="1437120"/>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Calculate the average payload mass carried by booster version F9 v1.1</a:t>
            </a:r>
          </a:p>
          <a:p>
            <a:pPr marL="0" indent="0">
              <a:spcBef>
                <a:spcPts val="0"/>
              </a:spcBef>
              <a:buNone/>
            </a:pPr>
            <a:endParaRPr lang="en-US" sz="1800" b="0" dirty="0">
              <a:solidFill>
                <a:srgbClr val="569CD6"/>
              </a:solidFill>
              <a:effectLst/>
              <a:highlight>
                <a:srgbClr val="000000"/>
              </a:highlight>
              <a:latin typeface="Consolas" panose="020B0609020204030204" pitchFamily="49" charset="0"/>
            </a:endParaRPr>
          </a:p>
          <a:p>
            <a:pPr marL="0" indent="0">
              <a:spcBef>
                <a:spcPts val="0"/>
              </a:spcBef>
              <a:buNone/>
            </a:pPr>
            <a:r>
              <a:rPr lang="en-US" sz="1800" b="0" dirty="0">
                <a:solidFill>
                  <a:srgbClr val="569CD6"/>
                </a:solidFill>
                <a:effectLst/>
                <a:highlight>
                  <a:srgbClr val="000000"/>
                </a:highlight>
                <a:latin typeface="Consolas" panose="020B0609020204030204" pitchFamily="49" charset="0"/>
              </a:rPr>
              <a:t>SELECT</a:t>
            </a:r>
            <a:r>
              <a:rPr lang="en-US" sz="1800" b="0" dirty="0">
                <a:solidFill>
                  <a:srgbClr val="D4D4D4"/>
                </a:solidFill>
                <a:effectLst/>
                <a:highlight>
                  <a:srgbClr val="000000"/>
                </a:highlight>
                <a:latin typeface="Consolas" panose="020B0609020204030204" pitchFamily="49" charset="0"/>
              </a:rPr>
              <a:t>  </a:t>
            </a:r>
            <a:r>
              <a:rPr lang="en-US" sz="1800" b="0" dirty="0">
                <a:solidFill>
                  <a:srgbClr val="DCDCAA"/>
                </a:solidFill>
                <a:effectLst/>
                <a:highlight>
                  <a:srgbClr val="000000"/>
                </a:highlight>
                <a:latin typeface="Consolas" panose="020B0609020204030204" pitchFamily="49" charset="0"/>
              </a:rPr>
              <a:t>AVG</a:t>
            </a:r>
            <a:r>
              <a:rPr lang="en-US" sz="1800" b="0" dirty="0">
                <a:solidFill>
                  <a:srgbClr val="D4D4D4"/>
                </a:solidFill>
                <a:effectLst/>
                <a:highlight>
                  <a:srgbClr val="000000"/>
                </a:highlight>
                <a:latin typeface="Consolas" panose="020B0609020204030204" pitchFamily="49" charset="0"/>
              </a:rPr>
              <a:t>(</a:t>
            </a:r>
            <a:r>
              <a:rPr lang="en-US" sz="1800" b="0" dirty="0" err="1">
                <a:solidFill>
                  <a:srgbClr val="D4D4D4"/>
                </a:solidFill>
                <a:effectLst/>
                <a:highlight>
                  <a:srgbClr val="000000"/>
                </a:highlight>
                <a:latin typeface="Consolas" panose="020B0609020204030204" pitchFamily="49" charset="0"/>
              </a:rPr>
              <a:t>payload_mass__kg</a:t>
            </a:r>
            <a:r>
              <a:rPr lang="en-US" sz="1800" b="0" dirty="0">
                <a:solidFill>
                  <a:srgbClr val="D4D4D4"/>
                </a:solidFill>
                <a:effectLst/>
                <a:highlight>
                  <a:srgbClr val="000000"/>
                </a:highlight>
                <a:latin typeface="Consolas" panose="020B0609020204030204" pitchFamily="49" charset="0"/>
              </a:rPr>
              <a:t>_) </a:t>
            </a:r>
            <a:r>
              <a:rPr lang="en-US" sz="1800" b="0" dirty="0">
                <a:solidFill>
                  <a:srgbClr val="569CD6"/>
                </a:solidFill>
                <a:effectLst/>
                <a:highlight>
                  <a:srgbClr val="000000"/>
                </a:highlight>
                <a:latin typeface="Consolas" panose="020B0609020204030204" pitchFamily="49" charset="0"/>
              </a:rPr>
              <a:t>AS</a:t>
            </a:r>
            <a:r>
              <a:rPr lang="en-US" sz="1800" b="0" dirty="0">
                <a:solidFill>
                  <a:srgbClr val="D4D4D4"/>
                </a:solidFill>
                <a:effectLst/>
                <a:highlight>
                  <a:srgbClr val="000000"/>
                </a:highlight>
                <a:latin typeface="Consolas" panose="020B0609020204030204" pitchFamily="49" charset="0"/>
              </a:rPr>
              <a:t> </a:t>
            </a:r>
            <a:r>
              <a:rPr lang="en-US" sz="1800" b="0" dirty="0" err="1">
                <a:solidFill>
                  <a:srgbClr val="D4D4D4"/>
                </a:solidFill>
                <a:effectLst/>
                <a:highlight>
                  <a:srgbClr val="000000"/>
                </a:highlight>
                <a:latin typeface="Consolas" panose="020B0609020204030204" pitchFamily="49" charset="0"/>
              </a:rPr>
              <a:t>payload_mass_avg</a:t>
            </a:r>
            <a:endParaRPr lang="en-US" sz="1800" b="0" dirty="0">
              <a:solidFill>
                <a:srgbClr val="D4D4D4"/>
              </a:solidFill>
              <a:effectLst/>
              <a:highlight>
                <a:srgbClr val="000000"/>
              </a:highlight>
              <a:latin typeface="Consolas" panose="020B0609020204030204" pitchFamily="49" charset="0"/>
            </a:endParaRPr>
          </a:p>
          <a:p>
            <a:pPr marL="0" indent="0">
              <a:spcBef>
                <a:spcPts val="0"/>
              </a:spcBef>
              <a:buNone/>
            </a:pPr>
            <a:r>
              <a:rPr lang="en-US" sz="1800" b="0" dirty="0">
                <a:solidFill>
                  <a:srgbClr val="569CD6"/>
                </a:solidFill>
                <a:effectLst/>
                <a:highlight>
                  <a:srgbClr val="000000"/>
                </a:highlight>
                <a:latin typeface="Consolas" panose="020B0609020204030204" pitchFamily="49" charset="0"/>
              </a:rPr>
              <a:t>FROM</a:t>
            </a:r>
            <a:r>
              <a:rPr lang="en-US" sz="1800" b="0" dirty="0">
                <a:solidFill>
                  <a:srgbClr val="D4D4D4"/>
                </a:solidFill>
                <a:effectLst/>
                <a:highlight>
                  <a:srgbClr val="000000"/>
                </a:highlight>
                <a:latin typeface="Consolas" panose="020B0609020204030204" pitchFamily="49" charset="0"/>
              </a:rPr>
              <a:t> SPACEXTBL</a:t>
            </a:r>
          </a:p>
          <a:p>
            <a:pPr marL="0" indent="0">
              <a:spcBef>
                <a:spcPts val="0"/>
              </a:spcBef>
              <a:buNone/>
            </a:pPr>
            <a:r>
              <a:rPr lang="en-US" sz="1800" b="0" dirty="0">
                <a:solidFill>
                  <a:srgbClr val="569CD6"/>
                </a:solidFill>
                <a:effectLst/>
                <a:highlight>
                  <a:srgbClr val="000000"/>
                </a:highlight>
                <a:latin typeface="Consolas" panose="020B0609020204030204" pitchFamily="49" charset="0"/>
              </a:rPr>
              <a:t>WHERE</a:t>
            </a:r>
            <a:r>
              <a:rPr lang="en-US" sz="1800" b="0" dirty="0">
                <a:solidFill>
                  <a:srgbClr val="D4D4D4"/>
                </a:solidFill>
                <a:effectLst/>
                <a:highlight>
                  <a:srgbClr val="000000"/>
                </a:highlight>
                <a:latin typeface="Consolas" panose="020B0609020204030204" pitchFamily="49" charset="0"/>
              </a:rPr>
              <a:t> </a:t>
            </a:r>
            <a:r>
              <a:rPr lang="en-US" sz="1800" b="0" dirty="0" err="1">
                <a:solidFill>
                  <a:srgbClr val="D4D4D4"/>
                </a:solidFill>
                <a:effectLst/>
                <a:highlight>
                  <a:srgbClr val="000000"/>
                </a:highlight>
                <a:latin typeface="Consolas" panose="020B0609020204030204" pitchFamily="49" charset="0"/>
              </a:rPr>
              <a:t>booster_version</a:t>
            </a:r>
            <a:r>
              <a:rPr lang="en-US" sz="1800" b="0" dirty="0">
                <a:solidFill>
                  <a:srgbClr val="D4D4D4"/>
                </a:solidFill>
                <a:effectLst/>
                <a:highlight>
                  <a:srgbClr val="000000"/>
                </a:highlight>
                <a:latin typeface="Consolas" panose="020B0609020204030204" pitchFamily="49" charset="0"/>
              </a:rPr>
              <a:t> = </a:t>
            </a:r>
            <a:r>
              <a:rPr lang="en-US" sz="1800" b="0" dirty="0">
                <a:solidFill>
                  <a:srgbClr val="CE9178"/>
                </a:solidFill>
                <a:effectLst/>
                <a:highlight>
                  <a:srgbClr val="000000"/>
                </a:highlight>
                <a:latin typeface="Consolas" panose="020B0609020204030204" pitchFamily="49" charset="0"/>
              </a:rPr>
              <a:t>'F9 v1.1’;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70D07811-5F56-439A-8C02-C3B61D8F4E83}"/>
              </a:ext>
            </a:extLst>
          </p:cNvPr>
          <p:cNvPicPr>
            <a:picLocks noChangeAspect="1"/>
          </p:cNvPicPr>
          <p:nvPr/>
        </p:nvPicPr>
        <p:blipFill>
          <a:blip r:embed="rId3"/>
          <a:stretch>
            <a:fillRect/>
          </a:stretch>
        </p:blipFill>
        <p:spPr>
          <a:xfrm>
            <a:off x="770011" y="2975610"/>
            <a:ext cx="2223178" cy="941763"/>
          </a:xfrm>
          <a:prstGeom prst="rect">
            <a:avLst/>
          </a:prstGeom>
        </p:spPr>
      </p:pic>
      <p:sp>
        <p:nvSpPr>
          <p:cNvPr id="7" name="TextBox 6">
            <a:extLst>
              <a:ext uri="{FF2B5EF4-FFF2-40B4-BE49-F238E27FC236}">
                <a16:creationId xmlns:a16="http://schemas.microsoft.com/office/drawing/2014/main" id="{9F096409-90C3-438D-A616-BE4291368BBA}"/>
              </a:ext>
            </a:extLst>
          </p:cNvPr>
          <p:cNvSpPr txBox="1"/>
          <p:nvPr/>
        </p:nvSpPr>
        <p:spPr>
          <a:xfrm>
            <a:off x="770011" y="4291445"/>
            <a:ext cx="10515600" cy="646331"/>
          </a:xfrm>
          <a:prstGeom prst="rect">
            <a:avLst/>
          </a:prstGeom>
          <a:noFill/>
        </p:spPr>
        <p:txBody>
          <a:bodyPr wrap="square" rtlCol="0">
            <a:spAutoFit/>
          </a:bodyPr>
          <a:lstStyle/>
          <a:p>
            <a:r>
              <a:rPr lang="en-US" dirty="0"/>
              <a:t>Use the </a:t>
            </a:r>
            <a:r>
              <a:rPr lang="en-US" b="1" dirty="0"/>
              <a:t>avg</a:t>
            </a:r>
            <a:r>
              <a:rPr lang="en-US" dirty="0"/>
              <a:t> </a:t>
            </a:r>
            <a:r>
              <a:rPr lang="en-US" b="1" dirty="0"/>
              <a:t>keyword</a:t>
            </a:r>
            <a:r>
              <a:rPr lang="en-US" dirty="0"/>
              <a:t> to calculate the average of the column </a:t>
            </a:r>
            <a:r>
              <a:rPr lang="en-US" dirty="0" err="1"/>
              <a:t>payload_mass__kg</a:t>
            </a:r>
            <a:r>
              <a:rPr lang="en-US" dirty="0"/>
              <a:t>_. Select all rows with the </a:t>
            </a:r>
            <a:r>
              <a:rPr lang="en-US" dirty="0" err="1"/>
              <a:t>booster_version</a:t>
            </a:r>
            <a:r>
              <a:rPr lang="en-US" dirty="0"/>
              <a:t> of “F9 v1.1” as specified in the </a:t>
            </a:r>
            <a:r>
              <a:rPr lang="en-US" b="1" dirty="0"/>
              <a:t>where clause</a:t>
            </a:r>
            <a:r>
              <a:rPr lang="en-US" dirty="0"/>
              <a:t>.</a:t>
            </a:r>
            <a:endParaRPr lang="en-GB" dirty="0"/>
          </a:p>
        </p:txBody>
      </p:sp>
    </p:spTree>
    <p:extLst>
      <p:ext uri="{BB962C8B-B14F-4D97-AF65-F5344CB8AC3E}">
        <p14:creationId xmlns:p14="http://schemas.microsoft.com/office/powerpoint/2010/main" val="2735560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E5E5A2E3-5942-406E-8280-45824D49A784}"/>
              </a:ext>
            </a:extLst>
          </p:cNvPr>
          <p:cNvSpPr/>
          <p:nvPr/>
        </p:nvSpPr>
        <p:spPr>
          <a:xfrm>
            <a:off x="6774873" y="2805546"/>
            <a:ext cx="4314604" cy="37095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3555"/>
            <a:ext cx="9745588" cy="1610590"/>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a:rPr>
              <a:t>Find the dates of the first successful landing outcome on ground pad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noProof="0" dirty="0">
              <a:solidFill>
                <a:schemeClr val="accent3">
                  <a:lumMod val="25000"/>
                </a:schemeClr>
              </a:solidFill>
              <a:highlight>
                <a:srgbClr val="000000"/>
              </a:highlight>
              <a:latin typeface="Abad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69CD6"/>
                </a:solidFill>
                <a:effectLst/>
                <a:highlight>
                  <a:srgbClr val="000000"/>
                </a:highlight>
                <a:uLnTx/>
                <a:uFillTx/>
                <a:latin typeface="Consolas" panose="020B0609020204030204" pitchFamily="49" charset="0"/>
                <a:ea typeface="+mn-ea"/>
                <a:cs typeface="+mn-cs"/>
              </a:rPr>
              <a:t>SELECT</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CDCAA"/>
                </a:solidFill>
                <a:effectLst/>
                <a:highlight>
                  <a:srgbClr val="000000"/>
                </a:highlight>
                <a:uLnTx/>
                <a:uFillTx/>
                <a:latin typeface="Consolas" panose="020B0609020204030204" pitchFamily="49" charset="0"/>
                <a:ea typeface="+mn-ea"/>
                <a:cs typeface="+mn-cs"/>
              </a:rPr>
              <a:t>MIN</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569CD6"/>
                </a:solidFill>
                <a:effectLst/>
                <a:highlight>
                  <a:srgbClr val="000000"/>
                </a:highlight>
                <a:uLnTx/>
                <a:uFillTx/>
                <a:latin typeface="Consolas" panose="020B0609020204030204" pitchFamily="49" charset="0"/>
                <a:ea typeface="+mn-ea"/>
                <a:cs typeface="+mn-cs"/>
              </a:rPr>
              <a:t>date</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569CD6"/>
                </a:solidFill>
                <a:effectLst/>
                <a:highlight>
                  <a:srgbClr val="000000"/>
                </a:highlight>
                <a:uLnTx/>
                <a:uFillTx/>
                <a:latin typeface="Consolas" panose="020B0609020204030204" pitchFamily="49" charset="0"/>
                <a:ea typeface="+mn-ea"/>
                <a:cs typeface="+mn-cs"/>
              </a:rPr>
              <a:t>AS</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D4D4D4"/>
                </a:solidFill>
                <a:effectLst/>
                <a:highlight>
                  <a:srgbClr val="000000"/>
                </a:highlight>
                <a:uLnTx/>
                <a:uFillTx/>
                <a:latin typeface="Consolas" panose="020B0609020204030204" pitchFamily="49" charset="0"/>
                <a:ea typeface="+mn-ea"/>
                <a:cs typeface="+mn-cs"/>
              </a:rPr>
              <a:t>first_date</a:t>
            </a:r>
            <a:endPar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69CD6"/>
                </a:solidFill>
                <a:effectLst/>
                <a:highlight>
                  <a:srgbClr val="000000"/>
                </a:highlight>
                <a:uLnTx/>
                <a:uFillTx/>
                <a:latin typeface="Consolas" panose="020B0609020204030204" pitchFamily="49" charset="0"/>
                <a:ea typeface="+mn-ea"/>
                <a:cs typeface="+mn-cs"/>
              </a:rPr>
              <a:t>FROM</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 SPACEXTBL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69CD6"/>
                </a:solidFill>
                <a:effectLst/>
                <a:highlight>
                  <a:srgbClr val="000000"/>
                </a:highlight>
                <a:uLnTx/>
                <a:uFillTx/>
                <a:latin typeface="Consolas" panose="020B0609020204030204" pitchFamily="49" charset="0"/>
                <a:ea typeface="+mn-ea"/>
                <a:cs typeface="+mn-cs"/>
              </a:rPr>
              <a:t>WHERE</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D4D4D4"/>
                </a:solidFill>
                <a:effectLst/>
                <a:highlight>
                  <a:srgbClr val="000000"/>
                </a:highlight>
                <a:uLnTx/>
                <a:uFillTx/>
                <a:latin typeface="Consolas" panose="020B0609020204030204" pitchFamily="49" charset="0"/>
                <a:ea typeface="+mn-ea"/>
                <a:cs typeface="+mn-cs"/>
              </a:rPr>
              <a:t>landing__outcome</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CE9178"/>
                </a:solidFill>
                <a:effectLst/>
                <a:highlight>
                  <a:srgbClr val="000000"/>
                </a:highlight>
                <a:uLnTx/>
                <a:uFillTx/>
                <a:latin typeface="Consolas" panose="020B0609020204030204" pitchFamily="49" charset="0"/>
                <a:ea typeface="+mn-ea"/>
                <a:cs typeface="+mn-cs"/>
              </a:rPr>
              <a:t>'Success (ground pad)’; </a:t>
            </a:r>
            <a:endPar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endParaRPr>
          </a:p>
          <a:p>
            <a:pPr marL="0" indent="0">
              <a:lnSpc>
                <a:spcPct val="100000"/>
              </a:lnSpc>
              <a:spcBef>
                <a:spcPts val="1400"/>
              </a:spcBef>
              <a:buNone/>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914DDE1-CEEC-4231-B7E8-C5B389DD8297}"/>
              </a:ext>
            </a:extLst>
          </p:cNvPr>
          <p:cNvPicPr>
            <a:picLocks noChangeAspect="1"/>
          </p:cNvPicPr>
          <p:nvPr/>
        </p:nvPicPr>
        <p:blipFill>
          <a:blip r:embed="rId3"/>
          <a:stretch>
            <a:fillRect/>
          </a:stretch>
        </p:blipFill>
        <p:spPr>
          <a:xfrm>
            <a:off x="770011" y="3034145"/>
            <a:ext cx="1511878" cy="935182"/>
          </a:xfrm>
          <a:prstGeom prst="rect">
            <a:avLst/>
          </a:prstGeom>
        </p:spPr>
      </p:pic>
      <p:sp>
        <p:nvSpPr>
          <p:cNvPr id="7" name="TextBox 6">
            <a:extLst>
              <a:ext uri="{FF2B5EF4-FFF2-40B4-BE49-F238E27FC236}">
                <a16:creationId xmlns:a16="http://schemas.microsoft.com/office/drawing/2014/main" id="{A3C3FA7D-44FF-4CFE-9A69-CE7712F9188A}"/>
              </a:ext>
            </a:extLst>
          </p:cNvPr>
          <p:cNvSpPr txBox="1"/>
          <p:nvPr/>
        </p:nvSpPr>
        <p:spPr>
          <a:xfrm>
            <a:off x="770011" y="4291445"/>
            <a:ext cx="5506097" cy="1200329"/>
          </a:xfrm>
          <a:prstGeom prst="rect">
            <a:avLst/>
          </a:prstGeom>
          <a:noFill/>
        </p:spPr>
        <p:txBody>
          <a:bodyPr wrap="square" rtlCol="0">
            <a:spAutoFit/>
          </a:bodyPr>
          <a:lstStyle/>
          <a:p>
            <a:r>
              <a:rPr lang="en-US" dirty="0"/>
              <a:t>Use the </a:t>
            </a:r>
            <a:r>
              <a:rPr lang="en-US" b="1" dirty="0"/>
              <a:t>min</a:t>
            </a:r>
            <a:r>
              <a:rPr lang="en-US" dirty="0"/>
              <a:t> </a:t>
            </a:r>
            <a:r>
              <a:rPr lang="en-US" b="1" dirty="0"/>
              <a:t>keyword</a:t>
            </a:r>
            <a:r>
              <a:rPr lang="en-US" dirty="0"/>
              <a:t> to retrieve the minimum, or earliest, date value. Select all rows with the </a:t>
            </a:r>
            <a:r>
              <a:rPr lang="en-US" dirty="0" err="1"/>
              <a:t>landing_outcome</a:t>
            </a:r>
            <a:r>
              <a:rPr lang="en-US" dirty="0"/>
              <a:t> of “Success (ground pad)” as specified in the </a:t>
            </a:r>
            <a:r>
              <a:rPr lang="en-US" b="1" dirty="0"/>
              <a:t>where clause</a:t>
            </a:r>
            <a:r>
              <a:rPr lang="en-US" dirty="0"/>
              <a:t>.</a:t>
            </a:r>
          </a:p>
        </p:txBody>
      </p:sp>
      <p:pic>
        <p:nvPicPr>
          <p:cNvPr id="10" name="Picture 9">
            <a:extLst>
              <a:ext uri="{FF2B5EF4-FFF2-40B4-BE49-F238E27FC236}">
                <a16:creationId xmlns:a16="http://schemas.microsoft.com/office/drawing/2014/main" id="{ABB8684C-9DA0-4602-841F-31C5C111641F}"/>
              </a:ext>
            </a:extLst>
          </p:cNvPr>
          <p:cNvPicPr>
            <a:picLocks noChangeAspect="1"/>
          </p:cNvPicPr>
          <p:nvPr/>
        </p:nvPicPr>
        <p:blipFill>
          <a:blip r:embed="rId4"/>
          <a:stretch>
            <a:fillRect/>
          </a:stretch>
        </p:blipFill>
        <p:spPr>
          <a:xfrm>
            <a:off x="9159414" y="2931536"/>
            <a:ext cx="1552575" cy="3495675"/>
          </a:xfrm>
          <a:prstGeom prst="rect">
            <a:avLst/>
          </a:prstGeom>
        </p:spPr>
      </p:pic>
      <p:sp>
        <p:nvSpPr>
          <p:cNvPr id="11" name="TextBox 10">
            <a:extLst>
              <a:ext uri="{FF2B5EF4-FFF2-40B4-BE49-F238E27FC236}">
                <a16:creationId xmlns:a16="http://schemas.microsoft.com/office/drawing/2014/main" id="{ED8DA38A-D964-4B61-BC53-499D7D310D85}"/>
              </a:ext>
            </a:extLst>
          </p:cNvPr>
          <p:cNvSpPr txBox="1"/>
          <p:nvPr/>
        </p:nvSpPr>
        <p:spPr>
          <a:xfrm>
            <a:off x="6847609" y="2931536"/>
            <a:ext cx="2322196" cy="2585323"/>
          </a:xfrm>
          <a:prstGeom prst="rect">
            <a:avLst/>
          </a:prstGeom>
          <a:noFill/>
        </p:spPr>
        <p:txBody>
          <a:bodyPr wrap="square" rtlCol="0">
            <a:spAutoFit/>
          </a:bodyPr>
          <a:lstStyle/>
          <a:p>
            <a:r>
              <a:rPr lang="en-US" dirty="0"/>
              <a:t>** Note that a query was necessary before this one to retrieve the value to use in the where clause:</a:t>
            </a:r>
          </a:p>
          <a:p>
            <a:r>
              <a:rPr lang="en-US" dirty="0">
                <a:solidFill>
                  <a:srgbClr val="569CD6"/>
                </a:solidFill>
                <a:highlight>
                  <a:srgbClr val="000000"/>
                </a:highlight>
                <a:latin typeface="Consolas" panose="020B0609020204030204" pitchFamily="49" charset="0"/>
              </a:rPr>
              <a:t>select distinct(</a:t>
            </a:r>
            <a:r>
              <a:rPr lang="en-US" dirty="0" err="1">
                <a:solidFill>
                  <a:srgbClr val="D4D4D4"/>
                </a:solidFill>
                <a:highlight>
                  <a:srgbClr val="000000"/>
                </a:highlight>
                <a:latin typeface="Consolas" panose="020B0609020204030204" pitchFamily="49" charset="0"/>
              </a:rPr>
              <a:t>landing__outcome</a:t>
            </a:r>
            <a:r>
              <a:rPr lang="en-US" dirty="0">
                <a:solidFill>
                  <a:srgbClr val="569CD6"/>
                </a:solidFill>
                <a:highlight>
                  <a:srgbClr val="000000"/>
                </a:highlight>
                <a:latin typeface="Consolas" panose="020B0609020204030204" pitchFamily="49" charset="0"/>
              </a:rPr>
              <a:t>) from </a:t>
            </a:r>
            <a:r>
              <a:rPr lang="en-US" dirty="0">
                <a:solidFill>
                  <a:srgbClr val="D4D4D4"/>
                </a:solidFill>
                <a:highlight>
                  <a:srgbClr val="000000"/>
                </a:highlight>
                <a:latin typeface="Consolas" panose="020B0609020204030204" pitchFamily="49" charset="0"/>
              </a:rPr>
              <a:t>SPACEXTBL</a:t>
            </a:r>
            <a:r>
              <a:rPr lang="en-US" dirty="0">
                <a:solidFill>
                  <a:srgbClr val="569CD6"/>
                </a:solidFill>
                <a:highlight>
                  <a:srgbClr val="000000"/>
                </a:highlight>
                <a:latin typeface="Consolas" panose="020B0609020204030204" pitchFamily="49" charset="0"/>
              </a:rPr>
              <a:t>;</a:t>
            </a:r>
            <a:endParaRPr lang="en-GB" dirty="0">
              <a:solidFill>
                <a:srgbClr val="569CD6"/>
              </a:solidFill>
              <a:highlight>
                <a:srgbClr val="000000"/>
              </a:highlight>
              <a:latin typeface="Consolas" panose="020B0609020204030204" pitchFamily="49" charset="0"/>
            </a:endParaRPr>
          </a:p>
        </p:txBody>
      </p:sp>
      <p:sp>
        <p:nvSpPr>
          <p:cNvPr id="13" name="Rectangle: Rounded Corners 12">
            <a:extLst>
              <a:ext uri="{FF2B5EF4-FFF2-40B4-BE49-F238E27FC236}">
                <a16:creationId xmlns:a16="http://schemas.microsoft.com/office/drawing/2014/main" id="{39569B61-664B-430E-BACB-D2C03CAD22E9}"/>
              </a:ext>
            </a:extLst>
          </p:cNvPr>
          <p:cNvSpPr/>
          <p:nvPr/>
        </p:nvSpPr>
        <p:spPr>
          <a:xfrm>
            <a:off x="9008918" y="5766955"/>
            <a:ext cx="1828800" cy="401638"/>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346799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76845"/>
            <a:ext cx="9745589" cy="2195657"/>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a:rPr>
              <a:t>List the names of boosters which have successfully landed on drone ship and had payload mass greater than 4000 but less than 6000</a:t>
            </a:r>
          </a:p>
          <a:p>
            <a:pPr marL="0" indent="0">
              <a:spcBef>
                <a:spcPts val="0"/>
              </a:spcBef>
              <a:buNone/>
            </a:pPr>
            <a:endParaRPr lang="en-US" sz="1800" dirty="0">
              <a:solidFill>
                <a:schemeClr val="accent3">
                  <a:lumMod val="25000"/>
                </a:schemeClr>
              </a:solidFill>
              <a:highlight>
                <a:srgbClr val="000000"/>
              </a:highlight>
              <a:latin typeface="Abadi"/>
            </a:endParaRPr>
          </a:p>
          <a:p>
            <a:pPr marL="0" indent="0">
              <a:spcBef>
                <a:spcPts val="0"/>
              </a:spcBef>
              <a:buNone/>
            </a:pPr>
            <a:r>
              <a:rPr lang="en-US" sz="1800" b="0" dirty="0">
                <a:solidFill>
                  <a:srgbClr val="569CD6"/>
                </a:solidFill>
                <a:effectLst/>
                <a:highlight>
                  <a:srgbClr val="000000"/>
                </a:highlight>
                <a:latin typeface="Consolas" panose="020B0609020204030204" pitchFamily="49" charset="0"/>
              </a:rPr>
              <a:t>SELECT</a:t>
            </a:r>
            <a:r>
              <a:rPr lang="en-US" sz="1800" b="0" dirty="0">
                <a:solidFill>
                  <a:srgbClr val="D4D4D4"/>
                </a:solidFill>
                <a:effectLst/>
                <a:highlight>
                  <a:srgbClr val="000000"/>
                </a:highlight>
                <a:latin typeface="Consolas" panose="020B0609020204030204" pitchFamily="49" charset="0"/>
              </a:rPr>
              <a:t>  </a:t>
            </a:r>
            <a:r>
              <a:rPr lang="en-US" sz="1800" b="0" dirty="0" err="1">
                <a:solidFill>
                  <a:srgbClr val="D4D4D4"/>
                </a:solidFill>
                <a:effectLst/>
                <a:highlight>
                  <a:srgbClr val="000000"/>
                </a:highlight>
                <a:latin typeface="Consolas" panose="020B0609020204030204" pitchFamily="49" charset="0"/>
              </a:rPr>
              <a:t>booster_version</a:t>
            </a:r>
            <a:endParaRPr lang="en-US" sz="1800" b="0" dirty="0">
              <a:solidFill>
                <a:srgbClr val="D4D4D4"/>
              </a:solidFill>
              <a:effectLst/>
              <a:highlight>
                <a:srgbClr val="000000"/>
              </a:highlight>
              <a:latin typeface="Consolas" panose="020B0609020204030204" pitchFamily="49" charset="0"/>
            </a:endParaRPr>
          </a:p>
          <a:p>
            <a:pPr marL="0" indent="0">
              <a:spcBef>
                <a:spcPts val="0"/>
              </a:spcBef>
              <a:buNone/>
            </a:pPr>
            <a:r>
              <a:rPr lang="en-US" sz="1800" b="0" dirty="0">
                <a:solidFill>
                  <a:srgbClr val="569CD6"/>
                </a:solidFill>
                <a:effectLst/>
                <a:highlight>
                  <a:srgbClr val="000000"/>
                </a:highlight>
                <a:latin typeface="Consolas" panose="020B0609020204030204" pitchFamily="49" charset="0"/>
              </a:rPr>
              <a:t>FROM</a:t>
            </a:r>
            <a:r>
              <a:rPr lang="en-US" sz="1800" b="0" dirty="0">
                <a:solidFill>
                  <a:srgbClr val="D4D4D4"/>
                </a:solidFill>
                <a:effectLst/>
                <a:highlight>
                  <a:srgbClr val="000000"/>
                </a:highlight>
                <a:latin typeface="Consolas" panose="020B0609020204030204" pitchFamily="49" charset="0"/>
              </a:rPr>
              <a:t> SPACEXTBL</a:t>
            </a:r>
          </a:p>
          <a:p>
            <a:pPr marL="0" indent="0">
              <a:spcBef>
                <a:spcPts val="0"/>
              </a:spcBef>
              <a:buNone/>
            </a:pPr>
            <a:r>
              <a:rPr lang="en-US" sz="1800" b="0" dirty="0">
                <a:solidFill>
                  <a:srgbClr val="569CD6"/>
                </a:solidFill>
                <a:effectLst/>
                <a:highlight>
                  <a:srgbClr val="000000"/>
                </a:highlight>
                <a:latin typeface="Consolas" panose="020B0609020204030204" pitchFamily="49" charset="0"/>
              </a:rPr>
              <a:t>WHERE</a:t>
            </a:r>
            <a:r>
              <a:rPr lang="en-US" sz="1800" b="0" dirty="0">
                <a:solidFill>
                  <a:srgbClr val="D4D4D4"/>
                </a:solidFill>
                <a:effectLst/>
                <a:highlight>
                  <a:srgbClr val="000000"/>
                </a:highlight>
                <a:latin typeface="Consolas" panose="020B0609020204030204" pitchFamily="49" charset="0"/>
              </a:rPr>
              <a:t> </a:t>
            </a:r>
            <a:r>
              <a:rPr lang="en-US" sz="1800" b="0" dirty="0" err="1">
                <a:solidFill>
                  <a:srgbClr val="D4D4D4"/>
                </a:solidFill>
                <a:effectLst/>
                <a:highlight>
                  <a:srgbClr val="000000"/>
                </a:highlight>
                <a:latin typeface="Consolas" panose="020B0609020204030204" pitchFamily="49" charset="0"/>
              </a:rPr>
              <a:t>landing__outcome</a:t>
            </a:r>
            <a:r>
              <a:rPr lang="en-US" sz="1800" b="0" dirty="0">
                <a:solidFill>
                  <a:srgbClr val="D4D4D4"/>
                </a:solidFill>
                <a:effectLst/>
                <a:highlight>
                  <a:srgbClr val="000000"/>
                </a:highlight>
                <a:latin typeface="Consolas" panose="020B0609020204030204" pitchFamily="49" charset="0"/>
              </a:rPr>
              <a:t> = </a:t>
            </a:r>
            <a:r>
              <a:rPr lang="en-US" sz="1800" b="0" dirty="0">
                <a:solidFill>
                  <a:srgbClr val="CE9178"/>
                </a:solidFill>
                <a:effectLst/>
                <a:highlight>
                  <a:srgbClr val="000000"/>
                </a:highlight>
                <a:latin typeface="Consolas" panose="020B0609020204030204" pitchFamily="49" charset="0"/>
              </a:rPr>
              <a:t>'Success (drone ship)'</a:t>
            </a:r>
            <a:endParaRPr lang="en-US" sz="1800" b="0" dirty="0">
              <a:solidFill>
                <a:srgbClr val="D4D4D4"/>
              </a:solidFill>
              <a:effectLst/>
              <a:highlight>
                <a:srgbClr val="000000"/>
              </a:highlight>
              <a:latin typeface="Consolas" panose="020B0609020204030204" pitchFamily="49" charset="0"/>
            </a:endParaRPr>
          </a:p>
          <a:p>
            <a:pPr marL="0" indent="0">
              <a:spcBef>
                <a:spcPts val="0"/>
              </a:spcBef>
              <a:buNone/>
            </a:pPr>
            <a:r>
              <a:rPr lang="en-US" sz="1800" b="0" dirty="0">
                <a:solidFill>
                  <a:srgbClr val="569CD6"/>
                </a:solidFill>
                <a:effectLst/>
                <a:highlight>
                  <a:srgbClr val="000000"/>
                </a:highlight>
                <a:latin typeface="Consolas" panose="020B0609020204030204" pitchFamily="49" charset="0"/>
              </a:rPr>
              <a:t>AND</a:t>
            </a:r>
            <a:r>
              <a:rPr lang="en-US" sz="1800" b="0" dirty="0">
                <a:solidFill>
                  <a:srgbClr val="D4D4D4"/>
                </a:solidFill>
                <a:effectLst/>
                <a:highlight>
                  <a:srgbClr val="000000"/>
                </a:highlight>
                <a:latin typeface="Consolas" panose="020B0609020204030204" pitchFamily="49" charset="0"/>
              </a:rPr>
              <a:t> </a:t>
            </a:r>
            <a:r>
              <a:rPr lang="en-US" sz="1800" b="0" dirty="0" err="1">
                <a:solidFill>
                  <a:srgbClr val="D4D4D4"/>
                </a:solidFill>
                <a:effectLst/>
                <a:highlight>
                  <a:srgbClr val="000000"/>
                </a:highlight>
                <a:latin typeface="Consolas" panose="020B0609020204030204" pitchFamily="49" charset="0"/>
              </a:rPr>
              <a:t>payload_mass__kg</a:t>
            </a:r>
            <a:r>
              <a:rPr lang="en-US" sz="1800" b="0" dirty="0">
                <a:solidFill>
                  <a:srgbClr val="D4D4D4"/>
                </a:solidFill>
                <a:effectLst/>
                <a:highlight>
                  <a:srgbClr val="000000"/>
                </a:highlight>
                <a:latin typeface="Consolas" panose="020B0609020204030204" pitchFamily="49" charset="0"/>
              </a:rPr>
              <a:t>_ &gt; </a:t>
            </a:r>
            <a:r>
              <a:rPr lang="en-US" sz="1800" b="0" dirty="0">
                <a:solidFill>
                  <a:srgbClr val="B5CEA8"/>
                </a:solidFill>
                <a:effectLst/>
                <a:highlight>
                  <a:srgbClr val="000000"/>
                </a:highlight>
                <a:latin typeface="Consolas" panose="020B0609020204030204" pitchFamily="49" charset="0"/>
              </a:rPr>
              <a:t>4000</a:t>
            </a:r>
            <a:endParaRPr lang="en-US" sz="1800" b="0" dirty="0">
              <a:solidFill>
                <a:srgbClr val="D4D4D4"/>
              </a:solidFill>
              <a:effectLst/>
              <a:highlight>
                <a:srgbClr val="000000"/>
              </a:highlight>
              <a:latin typeface="Consolas" panose="020B0609020204030204" pitchFamily="49" charset="0"/>
            </a:endParaRPr>
          </a:p>
          <a:p>
            <a:pPr marL="0" indent="0">
              <a:spcBef>
                <a:spcPts val="0"/>
              </a:spcBef>
              <a:buNone/>
            </a:pPr>
            <a:r>
              <a:rPr lang="en-US" sz="1800" b="0" dirty="0">
                <a:solidFill>
                  <a:srgbClr val="569CD6"/>
                </a:solidFill>
                <a:effectLst/>
                <a:highlight>
                  <a:srgbClr val="000000"/>
                </a:highlight>
                <a:latin typeface="Consolas" panose="020B0609020204030204" pitchFamily="49" charset="0"/>
              </a:rPr>
              <a:t>AND</a:t>
            </a:r>
            <a:r>
              <a:rPr lang="en-US" sz="1800" b="0" dirty="0">
                <a:solidFill>
                  <a:srgbClr val="D4D4D4"/>
                </a:solidFill>
                <a:effectLst/>
                <a:highlight>
                  <a:srgbClr val="000000"/>
                </a:highlight>
                <a:latin typeface="Consolas" panose="020B0609020204030204" pitchFamily="49" charset="0"/>
              </a:rPr>
              <a:t> </a:t>
            </a:r>
            <a:r>
              <a:rPr lang="en-US" sz="1800" b="0" dirty="0" err="1">
                <a:solidFill>
                  <a:srgbClr val="D4D4D4"/>
                </a:solidFill>
                <a:effectLst/>
                <a:highlight>
                  <a:srgbClr val="000000"/>
                </a:highlight>
                <a:latin typeface="Consolas" panose="020B0609020204030204" pitchFamily="49" charset="0"/>
              </a:rPr>
              <a:t>payload_mass__kg</a:t>
            </a:r>
            <a:r>
              <a:rPr lang="en-US" sz="1800" b="0" dirty="0">
                <a:solidFill>
                  <a:srgbClr val="D4D4D4"/>
                </a:solidFill>
                <a:effectLst/>
                <a:highlight>
                  <a:srgbClr val="000000"/>
                </a:highlight>
                <a:latin typeface="Consolas" panose="020B0609020204030204" pitchFamily="49" charset="0"/>
              </a:rPr>
              <a:t>_ &lt; </a:t>
            </a:r>
            <a:r>
              <a:rPr lang="en-US" sz="1800" b="0" dirty="0">
                <a:solidFill>
                  <a:srgbClr val="B5CEA8"/>
                </a:solidFill>
                <a:effectLst/>
                <a:highlight>
                  <a:srgbClr val="000000"/>
                </a:highlight>
                <a:latin typeface="Consolas" panose="020B0609020204030204" pitchFamily="49" charset="0"/>
              </a:rPr>
              <a:t>6000</a:t>
            </a:r>
            <a:r>
              <a:rPr lang="en-US" sz="1800" b="0" dirty="0">
                <a:solidFill>
                  <a:srgbClr val="D4D4D4"/>
                </a:solidFill>
                <a:effectLst/>
                <a:highlight>
                  <a:srgbClr val="000000"/>
                </a:highlight>
                <a:latin typeface="Consolas" panose="020B0609020204030204" pitchFamily="49" charset="0"/>
              </a:rPr>
              <a:t>; </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4000kg and 6000kg</a:t>
            </a:r>
          </a:p>
        </p:txBody>
      </p:sp>
      <p:pic>
        <p:nvPicPr>
          <p:cNvPr id="3" name="Picture 2">
            <a:extLst>
              <a:ext uri="{FF2B5EF4-FFF2-40B4-BE49-F238E27FC236}">
                <a16:creationId xmlns:a16="http://schemas.microsoft.com/office/drawing/2014/main" id="{59FDBE01-B5C1-478C-A13F-79BAC1D739FC}"/>
              </a:ext>
            </a:extLst>
          </p:cNvPr>
          <p:cNvPicPr>
            <a:picLocks noChangeAspect="1"/>
          </p:cNvPicPr>
          <p:nvPr/>
        </p:nvPicPr>
        <p:blipFill>
          <a:blip r:embed="rId3"/>
          <a:stretch>
            <a:fillRect/>
          </a:stretch>
        </p:blipFill>
        <p:spPr>
          <a:xfrm>
            <a:off x="770010" y="3472501"/>
            <a:ext cx="1630289" cy="2000809"/>
          </a:xfrm>
          <a:prstGeom prst="rect">
            <a:avLst/>
          </a:prstGeom>
        </p:spPr>
      </p:pic>
      <p:sp>
        <p:nvSpPr>
          <p:cNvPr id="7" name="TextBox 6">
            <a:extLst>
              <a:ext uri="{FF2B5EF4-FFF2-40B4-BE49-F238E27FC236}">
                <a16:creationId xmlns:a16="http://schemas.microsoft.com/office/drawing/2014/main" id="{9F001973-401F-4B41-B802-076501CF4C98}"/>
              </a:ext>
            </a:extLst>
          </p:cNvPr>
          <p:cNvSpPr txBox="1"/>
          <p:nvPr/>
        </p:nvSpPr>
        <p:spPr>
          <a:xfrm>
            <a:off x="2400299" y="3995982"/>
            <a:ext cx="8761917" cy="1477328"/>
          </a:xfrm>
          <a:prstGeom prst="rect">
            <a:avLst/>
          </a:prstGeom>
          <a:noFill/>
        </p:spPr>
        <p:txBody>
          <a:bodyPr wrap="square" rtlCol="0">
            <a:spAutoFit/>
          </a:bodyPr>
          <a:lstStyle/>
          <a:p>
            <a:r>
              <a:rPr lang="en-US" dirty="0"/>
              <a:t>Select all </a:t>
            </a:r>
            <a:r>
              <a:rPr lang="en-US" dirty="0" err="1"/>
              <a:t>booster_version</a:t>
            </a:r>
            <a:r>
              <a:rPr lang="en-US" dirty="0"/>
              <a:t> values with the </a:t>
            </a:r>
            <a:r>
              <a:rPr lang="en-US" dirty="0" err="1"/>
              <a:t>landing_outcome</a:t>
            </a:r>
            <a:r>
              <a:rPr lang="en-US" dirty="0"/>
              <a:t> of “Success (drone ship)” as specified in the </a:t>
            </a:r>
            <a:r>
              <a:rPr lang="en-US" b="1" dirty="0"/>
              <a:t>where clause</a:t>
            </a:r>
            <a:r>
              <a:rPr lang="en-US" dirty="0"/>
              <a:t>. Also in the </a:t>
            </a:r>
            <a:r>
              <a:rPr lang="en-US" b="1" dirty="0"/>
              <a:t>where clause</a:t>
            </a:r>
            <a:r>
              <a:rPr lang="en-US" dirty="0"/>
              <a:t>,  limit the </a:t>
            </a:r>
            <a:r>
              <a:rPr lang="en-US" dirty="0" err="1"/>
              <a:t>payload_mass__kg</a:t>
            </a:r>
            <a:r>
              <a:rPr lang="en-US" dirty="0"/>
              <a:t>_ to above 4000 and below 6000. Note that the requirement is not inclusive (i.e., don’t include 4000 and 6000 values in the results). If it were, then “</a:t>
            </a:r>
            <a:r>
              <a:rPr lang="en-US" sz="1800" b="0" dirty="0" err="1">
                <a:solidFill>
                  <a:srgbClr val="D4D4D4"/>
                </a:solidFill>
                <a:effectLst/>
                <a:highlight>
                  <a:srgbClr val="000000"/>
                </a:highlight>
                <a:latin typeface="Consolas" panose="020B0609020204030204" pitchFamily="49" charset="0"/>
              </a:rPr>
              <a:t>payload_mass__kg</a:t>
            </a:r>
            <a:r>
              <a:rPr lang="en-US" sz="1800" b="0" dirty="0">
                <a:solidFill>
                  <a:srgbClr val="D4D4D4"/>
                </a:solidFill>
                <a:effectLst/>
                <a:highlight>
                  <a:srgbClr val="000000"/>
                </a:highlight>
                <a:latin typeface="Consolas" panose="020B0609020204030204" pitchFamily="49" charset="0"/>
              </a:rPr>
              <a:t>_ between </a:t>
            </a:r>
            <a:r>
              <a:rPr lang="en-US" sz="1800" b="0" dirty="0">
                <a:solidFill>
                  <a:srgbClr val="B5CEA8"/>
                </a:solidFill>
                <a:effectLst/>
                <a:highlight>
                  <a:srgbClr val="000000"/>
                </a:highlight>
                <a:latin typeface="Consolas" panose="020B0609020204030204" pitchFamily="49" charset="0"/>
              </a:rPr>
              <a:t>4000 </a:t>
            </a:r>
            <a:r>
              <a:rPr lang="en-US" dirty="0">
                <a:solidFill>
                  <a:srgbClr val="569CD6"/>
                </a:solidFill>
                <a:highlight>
                  <a:srgbClr val="000000"/>
                </a:highlight>
                <a:latin typeface="Consolas" panose="020B0609020204030204" pitchFamily="49" charset="0"/>
              </a:rPr>
              <a:t>AND</a:t>
            </a:r>
            <a:r>
              <a:rPr lang="en-US" sz="1800" b="0" dirty="0">
                <a:solidFill>
                  <a:srgbClr val="B5CEA8"/>
                </a:solidFill>
                <a:effectLst/>
                <a:highlight>
                  <a:srgbClr val="000000"/>
                </a:highlight>
                <a:latin typeface="Consolas" panose="020B0609020204030204" pitchFamily="49" charset="0"/>
              </a:rPr>
              <a:t> 6000</a:t>
            </a:r>
            <a:r>
              <a:rPr lang="en-US" dirty="0"/>
              <a:t>” could have been used.</a:t>
            </a:r>
            <a:endParaRPr lang="en-GB" dirty="0"/>
          </a:p>
        </p:txBody>
      </p:sp>
    </p:spTree>
    <p:extLst>
      <p:ext uri="{BB962C8B-B14F-4D97-AF65-F5344CB8AC3E}">
        <p14:creationId xmlns:p14="http://schemas.microsoft.com/office/powerpoint/2010/main" val="639399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3332"/>
            <a:ext cx="9745589" cy="1728860"/>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Calculate the total number of successful and failure mission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69CD6"/>
              </a:solidFill>
              <a:effectLst/>
              <a:highlight>
                <a:srgbClr val="000000"/>
              </a:highlight>
              <a:uLnTx/>
              <a:uFillTx/>
              <a:latin typeface="Consolas" panose="020B0609020204030204" pitchFamily="49" charset="0"/>
              <a:ea typeface="+mn-ea"/>
              <a:cs typeface="+mn-cs"/>
            </a:endParaRPr>
          </a:p>
          <a:p>
            <a:pPr marL="0" indent="0">
              <a:spcBef>
                <a:spcPts val="0"/>
              </a:spcBef>
              <a:buNone/>
            </a:pPr>
            <a:r>
              <a:rPr lang="en-US" sz="1800" b="0" dirty="0">
                <a:solidFill>
                  <a:srgbClr val="569CD6"/>
                </a:solidFill>
                <a:effectLst/>
                <a:highlight>
                  <a:srgbClr val="121619"/>
                </a:highlight>
                <a:latin typeface="Consolas" panose="020B0609020204030204" pitchFamily="49" charset="0"/>
              </a:rPr>
              <a:t>SELECT</a:t>
            </a:r>
            <a:r>
              <a:rPr lang="en-US" sz="1800" b="0" dirty="0">
                <a:solidFill>
                  <a:srgbClr val="D4D4D4"/>
                </a:solidFill>
                <a:effectLst/>
                <a:highlight>
                  <a:srgbClr val="121619"/>
                </a:highlight>
                <a:latin typeface="Consolas" panose="020B0609020204030204" pitchFamily="49" charset="0"/>
              </a:rPr>
              <a:t>  </a:t>
            </a:r>
            <a:r>
              <a:rPr lang="en-US" sz="1800" b="0" dirty="0" err="1">
                <a:solidFill>
                  <a:srgbClr val="D4D4D4"/>
                </a:solidFill>
                <a:effectLst/>
                <a:highlight>
                  <a:srgbClr val="121619"/>
                </a:highlight>
                <a:latin typeface="Consolas" panose="020B0609020204030204" pitchFamily="49" charset="0"/>
              </a:rPr>
              <a:t>mission_outcome</a:t>
            </a:r>
            <a:endParaRPr lang="en-US" sz="1800" b="0" dirty="0">
              <a:solidFill>
                <a:srgbClr val="D4D4D4"/>
              </a:solidFill>
              <a:effectLst/>
              <a:highlight>
                <a:srgbClr val="121619"/>
              </a:highlight>
              <a:latin typeface="Consolas" panose="020B0609020204030204" pitchFamily="49" charset="0"/>
            </a:endParaRPr>
          </a:p>
          <a:p>
            <a:pPr marL="0" indent="0">
              <a:spcBef>
                <a:spcPts val="0"/>
              </a:spcBef>
              <a:buNone/>
            </a:pPr>
            <a:r>
              <a:rPr lang="en-US" sz="1800" b="0" dirty="0">
                <a:solidFill>
                  <a:srgbClr val="D4D4D4"/>
                </a:solidFill>
                <a:effectLst/>
                <a:highlight>
                  <a:srgbClr val="121619"/>
                </a:highlight>
                <a:latin typeface="Consolas" panose="020B0609020204030204" pitchFamily="49" charset="0"/>
              </a:rPr>
              <a:t>       ,</a:t>
            </a:r>
            <a:r>
              <a:rPr lang="en-US" sz="1800" b="0" dirty="0">
                <a:solidFill>
                  <a:srgbClr val="DCDCAA"/>
                </a:solidFill>
                <a:effectLst/>
                <a:highlight>
                  <a:srgbClr val="121619"/>
                </a:highlight>
                <a:latin typeface="Consolas" panose="020B0609020204030204" pitchFamily="49" charset="0"/>
              </a:rPr>
              <a:t>COUNT</a:t>
            </a:r>
            <a:r>
              <a:rPr lang="en-US" sz="1800" b="0" dirty="0">
                <a:solidFill>
                  <a:srgbClr val="D4D4D4"/>
                </a:solidFill>
                <a:effectLst/>
                <a:highlight>
                  <a:srgbClr val="121619"/>
                </a:highlight>
                <a:latin typeface="Consolas" panose="020B0609020204030204" pitchFamily="49" charset="0"/>
              </a:rPr>
              <a:t>(*) </a:t>
            </a:r>
            <a:r>
              <a:rPr lang="en-US" sz="1800" b="0" dirty="0">
                <a:solidFill>
                  <a:srgbClr val="569CD6"/>
                </a:solidFill>
                <a:effectLst/>
                <a:highlight>
                  <a:srgbClr val="121619"/>
                </a:highlight>
                <a:latin typeface="Consolas" panose="020B0609020204030204" pitchFamily="49" charset="0"/>
              </a:rPr>
              <a:t>AS</a:t>
            </a:r>
            <a:r>
              <a:rPr lang="en-US" sz="1800" b="0" dirty="0">
                <a:solidFill>
                  <a:srgbClr val="D4D4D4"/>
                </a:solidFill>
                <a:effectLst/>
                <a:highlight>
                  <a:srgbClr val="121619"/>
                </a:highlight>
                <a:latin typeface="Consolas" panose="020B0609020204030204" pitchFamily="49" charset="0"/>
              </a:rPr>
              <a:t> </a:t>
            </a:r>
            <a:r>
              <a:rPr lang="en-US" sz="1800" b="0" dirty="0">
                <a:solidFill>
                  <a:srgbClr val="DCDCAA"/>
                </a:solidFill>
                <a:effectLst/>
                <a:highlight>
                  <a:srgbClr val="121619"/>
                </a:highlight>
                <a:latin typeface="Consolas" panose="020B0609020204030204" pitchFamily="49" charset="0"/>
              </a:rPr>
              <a:t>count</a:t>
            </a:r>
            <a:endParaRPr lang="en-US" sz="1800" b="0" dirty="0">
              <a:solidFill>
                <a:srgbClr val="D4D4D4"/>
              </a:solidFill>
              <a:effectLst/>
              <a:highlight>
                <a:srgbClr val="121619"/>
              </a:highlight>
              <a:latin typeface="Consolas" panose="020B0609020204030204" pitchFamily="49" charset="0"/>
            </a:endParaRPr>
          </a:p>
          <a:p>
            <a:pPr marL="0" indent="0">
              <a:spcBef>
                <a:spcPts val="0"/>
              </a:spcBef>
              <a:buNone/>
            </a:pPr>
            <a:r>
              <a:rPr lang="en-US" sz="1800" b="0" dirty="0">
                <a:solidFill>
                  <a:srgbClr val="569CD6"/>
                </a:solidFill>
                <a:effectLst/>
                <a:highlight>
                  <a:srgbClr val="121619"/>
                </a:highlight>
                <a:latin typeface="Consolas" panose="020B0609020204030204" pitchFamily="49" charset="0"/>
              </a:rPr>
              <a:t>FROM</a:t>
            </a:r>
            <a:r>
              <a:rPr lang="en-US" sz="1800" b="0" dirty="0">
                <a:solidFill>
                  <a:srgbClr val="D4D4D4"/>
                </a:solidFill>
                <a:effectLst/>
                <a:highlight>
                  <a:srgbClr val="121619"/>
                </a:highlight>
                <a:latin typeface="Consolas" panose="020B0609020204030204" pitchFamily="49" charset="0"/>
              </a:rPr>
              <a:t> SPACEXTBL</a:t>
            </a:r>
          </a:p>
          <a:p>
            <a:pPr marL="0" indent="0">
              <a:spcBef>
                <a:spcPts val="0"/>
              </a:spcBef>
              <a:buNone/>
            </a:pPr>
            <a:r>
              <a:rPr lang="en-US" sz="1800" b="0" dirty="0">
                <a:solidFill>
                  <a:srgbClr val="569CD6"/>
                </a:solidFill>
                <a:effectLst/>
                <a:highlight>
                  <a:srgbClr val="121619"/>
                </a:highlight>
                <a:latin typeface="Consolas" panose="020B0609020204030204" pitchFamily="49" charset="0"/>
              </a:rPr>
              <a:t>GROUP BY</a:t>
            </a:r>
            <a:r>
              <a:rPr lang="en-US" sz="1800" b="0" dirty="0">
                <a:solidFill>
                  <a:srgbClr val="D4D4D4"/>
                </a:solidFill>
                <a:effectLst/>
                <a:highlight>
                  <a:srgbClr val="121619"/>
                </a:highlight>
                <a:latin typeface="Consolas" panose="020B0609020204030204" pitchFamily="49" charset="0"/>
              </a:rPr>
              <a:t>  </a:t>
            </a:r>
            <a:r>
              <a:rPr lang="en-US" sz="1800" b="0" dirty="0" err="1">
                <a:solidFill>
                  <a:srgbClr val="D4D4D4"/>
                </a:solidFill>
                <a:effectLst/>
                <a:highlight>
                  <a:srgbClr val="121619"/>
                </a:highlight>
                <a:latin typeface="Consolas" panose="020B0609020204030204" pitchFamily="49" charset="0"/>
              </a:rPr>
              <a:t>mission_outcome</a:t>
            </a:r>
            <a:r>
              <a:rPr lang="en-US" sz="1800" b="0" dirty="0">
                <a:solidFill>
                  <a:srgbClr val="D4D4D4"/>
                </a:solidFill>
                <a:effectLst/>
                <a:highlight>
                  <a:srgbClr val="121619"/>
                </a:highlight>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8" name="TextBox 7">
            <a:extLst>
              <a:ext uri="{FF2B5EF4-FFF2-40B4-BE49-F238E27FC236}">
                <a16:creationId xmlns:a16="http://schemas.microsoft.com/office/drawing/2014/main" id="{626494C4-71CE-4C1D-BEC7-21FFD30EB268}"/>
              </a:ext>
            </a:extLst>
          </p:cNvPr>
          <p:cNvSpPr txBox="1"/>
          <p:nvPr/>
        </p:nvSpPr>
        <p:spPr>
          <a:xfrm>
            <a:off x="770010" y="4529814"/>
            <a:ext cx="10171617" cy="646331"/>
          </a:xfrm>
          <a:prstGeom prst="rect">
            <a:avLst/>
          </a:prstGeom>
          <a:noFill/>
        </p:spPr>
        <p:txBody>
          <a:bodyPr wrap="square" rtlCol="0">
            <a:spAutoFit/>
          </a:bodyPr>
          <a:lstStyle/>
          <a:p>
            <a:r>
              <a:rPr lang="en-US" dirty="0"/>
              <a:t>Use the </a:t>
            </a:r>
            <a:r>
              <a:rPr lang="en-US" b="1" dirty="0"/>
              <a:t>count keyword </a:t>
            </a:r>
            <a:r>
              <a:rPr lang="en-US" dirty="0"/>
              <a:t>to count the rows per distinct value of the </a:t>
            </a:r>
            <a:r>
              <a:rPr lang="en-US" dirty="0" err="1"/>
              <a:t>mission_outcome</a:t>
            </a:r>
            <a:r>
              <a:rPr lang="en-US" dirty="0"/>
              <a:t> column, as specified by the </a:t>
            </a:r>
            <a:r>
              <a:rPr lang="en-US" b="1" dirty="0"/>
              <a:t>group by clause</a:t>
            </a:r>
            <a:r>
              <a:rPr lang="en-US" dirty="0"/>
              <a:t>.</a:t>
            </a:r>
            <a:endParaRPr lang="en-GB" dirty="0"/>
          </a:p>
        </p:txBody>
      </p:sp>
      <p:pic>
        <p:nvPicPr>
          <p:cNvPr id="10" name="Picture 9">
            <a:extLst>
              <a:ext uri="{FF2B5EF4-FFF2-40B4-BE49-F238E27FC236}">
                <a16:creationId xmlns:a16="http://schemas.microsoft.com/office/drawing/2014/main" id="{52A0C118-B373-4F11-95B6-40338C34F48E}"/>
              </a:ext>
            </a:extLst>
          </p:cNvPr>
          <p:cNvPicPr>
            <a:picLocks noChangeAspect="1"/>
          </p:cNvPicPr>
          <p:nvPr/>
        </p:nvPicPr>
        <p:blipFill>
          <a:blip r:embed="rId3"/>
          <a:stretch>
            <a:fillRect/>
          </a:stretch>
        </p:blipFill>
        <p:spPr>
          <a:xfrm>
            <a:off x="770010" y="2982192"/>
            <a:ext cx="3310103" cy="147732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1954515"/>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List the names of the booster which have carried the maximum payload mass</a:t>
            </a:r>
          </a:p>
          <a:p>
            <a:pPr marL="0" indent="0">
              <a:spcBef>
                <a:spcPts val="0"/>
              </a:spcBef>
              <a:buNone/>
            </a:pPr>
            <a:endParaRPr lang="en-GB" sz="1800" b="0" dirty="0">
              <a:solidFill>
                <a:srgbClr val="569CD6"/>
              </a:solidFill>
              <a:effectLst/>
              <a:highlight>
                <a:srgbClr val="000000"/>
              </a:highlight>
              <a:latin typeface="Consolas" panose="020B0609020204030204" pitchFamily="49" charset="0"/>
            </a:endParaRPr>
          </a:p>
          <a:p>
            <a:pPr marL="0" indent="0">
              <a:spcBef>
                <a:spcPts val="0"/>
              </a:spcBef>
              <a:buNone/>
            </a:pPr>
            <a:r>
              <a:rPr lang="en-GB" sz="1800" b="0" dirty="0">
                <a:solidFill>
                  <a:srgbClr val="569CD6"/>
                </a:solidFill>
                <a:effectLst/>
                <a:highlight>
                  <a:srgbClr val="000000"/>
                </a:highlight>
                <a:latin typeface="Consolas" panose="020B0609020204030204" pitchFamily="49" charset="0"/>
              </a:rPr>
              <a:t>SELECT  distinct</a:t>
            </a:r>
            <a:r>
              <a:rPr lang="en-GB" sz="1800" b="0" dirty="0">
                <a:solidFill>
                  <a:srgbClr val="D4D4D4"/>
                </a:solidFill>
                <a:effectLst/>
                <a:highlight>
                  <a:srgbClr val="000000"/>
                </a:highlight>
                <a:latin typeface="Consolas" panose="020B0609020204030204" pitchFamily="49" charset="0"/>
              </a:rPr>
              <a:t> </a:t>
            </a:r>
            <a:r>
              <a:rPr lang="en-GB" sz="1800" b="0" dirty="0" err="1">
                <a:solidFill>
                  <a:srgbClr val="D4D4D4"/>
                </a:solidFill>
                <a:effectLst/>
                <a:highlight>
                  <a:srgbClr val="000000"/>
                </a:highlight>
                <a:latin typeface="Consolas" panose="020B0609020204030204" pitchFamily="49" charset="0"/>
              </a:rPr>
              <a:t>booster_version</a:t>
            </a:r>
            <a:r>
              <a:rPr lang="en-GB" sz="1800" b="0" dirty="0">
                <a:solidFill>
                  <a:srgbClr val="D4D4D4"/>
                </a:solidFill>
                <a:effectLst/>
                <a:highlight>
                  <a:srgbClr val="000000"/>
                </a:highlight>
                <a:latin typeface="Consolas" panose="020B0609020204030204" pitchFamily="49" charset="0"/>
              </a:rPr>
              <a:t>, </a:t>
            </a:r>
            <a:r>
              <a:rPr lang="en-GB" sz="1800" b="0" dirty="0" err="1">
                <a:solidFill>
                  <a:srgbClr val="D4D4D4"/>
                </a:solidFill>
                <a:effectLst/>
                <a:highlight>
                  <a:srgbClr val="000000"/>
                </a:highlight>
                <a:latin typeface="Consolas" panose="020B0609020204030204" pitchFamily="49" charset="0"/>
              </a:rPr>
              <a:t>payload_mass__kg</a:t>
            </a:r>
            <a:r>
              <a:rPr lang="en-GB" sz="1800" b="0" dirty="0">
                <a:solidFill>
                  <a:srgbClr val="D4D4D4"/>
                </a:solidFill>
                <a:effectLst/>
                <a:highlight>
                  <a:srgbClr val="000000"/>
                </a:highlight>
                <a:latin typeface="Consolas" panose="020B0609020204030204" pitchFamily="49" charset="0"/>
              </a:rPr>
              <a:t>_</a:t>
            </a:r>
          </a:p>
          <a:p>
            <a:pPr marL="0" indent="0">
              <a:spcBef>
                <a:spcPts val="0"/>
              </a:spcBef>
              <a:buNone/>
            </a:pPr>
            <a:r>
              <a:rPr lang="en-GB" sz="1800" b="0" dirty="0">
                <a:solidFill>
                  <a:srgbClr val="569CD6"/>
                </a:solidFill>
                <a:effectLst/>
                <a:highlight>
                  <a:srgbClr val="000000"/>
                </a:highlight>
                <a:latin typeface="Consolas" panose="020B0609020204030204" pitchFamily="49" charset="0"/>
              </a:rPr>
              <a:t>FROM</a:t>
            </a:r>
            <a:r>
              <a:rPr lang="en-GB" sz="1800" b="0" dirty="0">
                <a:solidFill>
                  <a:srgbClr val="D4D4D4"/>
                </a:solidFill>
                <a:effectLst/>
                <a:highlight>
                  <a:srgbClr val="000000"/>
                </a:highlight>
                <a:latin typeface="Consolas" panose="020B0609020204030204" pitchFamily="49" charset="0"/>
              </a:rPr>
              <a:t> SPACEXTBL</a:t>
            </a:r>
          </a:p>
          <a:p>
            <a:pPr marL="0" indent="0">
              <a:spcBef>
                <a:spcPts val="0"/>
              </a:spcBef>
              <a:buNone/>
            </a:pPr>
            <a:r>
              <a:rPr lang="en-GB" sz="1800" b="0" dirty="0">
                <a:solidFill>
                  <a:srgbClr val="569CD6"/>
                </a:solidFill>
                <a:effectLst/>
                <a:highlight>
                  <a:srgbClr val="000000"/>
                </a:highlight>
                <a:latin typeface="Consolas" panose="020B0609020204030204" pitchFamily="49" charset="0"/>
              </a:rPr>
              <a:t>WHERE</a:t>
            </a:r>
            <a:r>
              <a:rPr lang="en-GB" sz="1800" b="0" dirty="0">
                <a:solidFill>
                  <a:srgbClr val="D4D4D4"/>
                </a:solidFill>
                <a:effectLst/>
                <a:highlight>
                  <a:srgbClr val="000000"/>
                </a:highlight>
                <a:latin typeface="Consolas" panose="020B0609020204030204" pitchFamily="49" charset="0"/>
              </a:rPr>
              <a:t> </a:t>
            </a:r>
            <a:r>
              <a:rPr lang="en-GB" sz="1800" b="0" dirty="0" err="1">
                <a:solidFill>
                  <a:srgbClr val="D4D4D4"/>
                </a:solidFill>
                <a:effectLst/>
                <a:highlight>
                  <a:srgbClr val="000000"/>
                </a:highlight>
                <a:latin typeface="Consolas" panose="020B0609020204030204" pitchFamily="49" charset="0"/>
              </a:rPr>
              <a:t>payload_mass__kg</a:t>
            </a:r>
            <a:r>
              <a:rPr lang="en-GB" sz="1800" b="0" dirty="0">
                <a:solidFill>
                  <a:srgbClr val="D4D4D4"/>
                </a:solidFill>
                <a:effectLst/>
                <a:highlight>
                  <a:srgbClr val="000000"/>
                </a:highlight>
                <a:latin typeface="Consolas" panose="020B0609020204030204" pitchFamily="49" charset="0"/>
              </a:rPr>
              <a:t>_ = </a:t>
            </a:r>
          </a:p>
          <a:p>
            <a:pPr marL="0" indent="0">
              <a:spcBef>
                <a:spcPts val="0"/>
              </a:spcBef>
              <a:buNone/>
            </a:pPr>
            <a:r>
              <a:rPr lang="en-GB" sz="1800" b="0" dirty="0">
                <a:solidFill>
                  <a:srgbClr val="569CD6"/>
                </a:solidFill>
                <a:effectLst/>
                <a:highlight>
                  <a:srgbClr val="000000"/>
                </a:highlight>
                <a:latin typeface="Consolas" panose="020B0609020204030204" pitchFamily="49" charset="0"/>
              </a:rPr>
              <a:t>     (SELECT</a:t>
            </a:r>
            <a:r>
              <a:rPr lang="en-GB" sz="1800" b="0" dirty="0">
                <a:solidFill>
                  <a:srgbClr val="D4D4D4"/>
                </a:solidFill>
                <a:effectLst/>
                <a:highlight>
                  <a:srgbClr val="000000"/>
                </a:highlight>
                <a:latin typeface="Consolas" panose="020B0609020204030204" pitchFamily="49" charset="0"/>
              </a:rPr>
              <a:t>  </a:t>
            </a:r>
            <a:r>
              <a:rPr lang="en-GB" sz="1800" b="0" dirty="0">
                <a:solidFill>
                  <a:srgbClr val="DCDCAA"/>
                </a:solidFill>
                <a:effectLst/>
                <a:highlight>
                  <a:srgbClr val="000000"/>
                </a:highlight>
                <a:latin typeface="Consolas" panose="020B0609020204030204" pitchFamily="49" charset="0"/>
              </a:rPr>
              <a:t>MAX</a:t>
            </a:r>
            <a:r>
              <a:rPr lang="en-GB" sz="1800" b="0" dirty="0">
                <a:solidFill>
                  <a:srgbClr val="D4D4D4"/>
                </a:solidFill>
                <a:effectLst/>
                <a:highlight>
                  <a:srgbClr val="000000"/>
                </a:highlight>
                <a:latin typeface="Consolas" panose="020B0609020204030204" pitchFamily="49" charset="0"/>
              </a:rPr>
              <a:t>(</a:t>
            </a:r>
            <a:r>
              <a:rPr lang="en-GB" sz="1800" b="0" dirty="0" err="1">
                <a:solidFill>
                  <a:srgbClr val="D4D4D4"/>
                </a:solidFill>
                <a:effectLst/>
                <a:highlight>
                  <a:srgbClr val="000000"/>
                </a:highlight>
                <a:latin typeface="Consolas" panose="020B0609020204030204" pitchFamily="49" charset="0"/>
              </a:rPr>
              <a:t>payload_mass__kg</a:t>
            </a:r>
            <a:r>
              <a:rPr lang="en-GB" sz="1800" b="0" dirty="0">
                <a:solidFill>
                  <a:srgbClr val="D4D4D4"/>
                </a:solidFill>
                <a:effectLst/>
                <a:highlight>
                  <a:srgbClr val="000000"/>
                </a:highlight>
                <a:latin typeface="Consolas" panose="020B0609020204030204" pitchFamily="49" charset="0"/>
              </a:rPr>
              <a:t>_)</a:t>
            </a:r>
          </a:p>
          <a:p>
            <a:pPr marL="0" indent="0">
              <a:spcBef>
                <a:spcPts val="0"/>
              </a:spcBef>
              <a:buNone/>
            </a:pPr>
            <a:r>
              <a:rPr lang="en-GB" sz="1800" b="0" dirty="0">
                <a:solidFill>
                  <a:srgbClr val="569CD6"/>
                </a:solidFill>
                <a:effectLst/>
                <a:highlight>
                  <a:srgbClr val="000000"/>
                </a:highlight>
                <a:latin typeface="Consolas" panose="020B0609020204030204" pitchFamily="49" charset="0"/>
              </a:rPr>
              <a:t>      FROM</a:t>
            </a:r>
            <a:r>
              <a:rPr lang="en-GB" sz="1800" b="0" dirty="0">
                <a:solidFill>
                  <a:srgbClr val="D4D4D4"/>
                </a:solidFill>
                <a:effectLst/>
                <a:highlight>
                  <a:srgbClr val="000000"/>
                </a:highlight>
                <a:latin typeface="Consolas" panose="020B0609020204030204" pitchFamily="49" charset="0"/>
              </a:rPr>
              <a:t> SPACEXTBL);</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TextBox 1">
            <a:extLst>
              <a:ext uri="{FF2B5EF4-FFF2-40B4-BE49-F238E27FC236}">
                <a16:creationId xmlns:a16="http://schemas.microsoft.com/office/drawing/2014/main" id="{45C0981E-334A-4F19-9AAC-F07D336CB083}"/>
              </a:ext>
            </a:extLst>
          </p:cNvPr>
          <p:cNvSpPr txBox="1"/>
          <p:nvPr/>
        </p:nvSpPr>
        <p:spPr>
          <a:xfrm>
            <a:off x="770012" y="3803072"/>
            <a:ext cx="7944760" cy="1754326"/>
          </a:xfrm>
          <a:prstGeom prst="rect">
            <a:avLst/>
          </a:prstGeom>
          <a:noFill/>
        </p:spPr>
        <p:txBody>
          <a:bodyPr wrap="square" rtlCol="0">
            <a:spAutoFit/>
          </a:bodyPr>
          <a:lstStyle/>
          <a:p>
            <a:r>
              <a:rPr lang="en-US" dirty="0"/>
              <a:t>For this task, use a </a:t>
            </a:r>
            <a:r>
              <a:rPr lang="en-US" b="1" dirty="0"/>
              <a:t>subquery</a:t>
            </a:r>
            <a:r>
              <a:rPr lang="en-US" dirty="0"/>
              <a:t> to return the maximum payload mass, using the </a:t>
            </a:r>
            <a:r>
              <a:rPr lang="en-US" b="1" dirty="0"/>
              <a:t>max function</a:t>
            </a:r>
            <a:r>
              <a:rPr lang="en-US" dirty="0"/>
              <a:t>. The main query then returns all the rows where the </a:t>
            </a:r>
            <a:r>
              <a:rPr lang="en-US" dirty="0" err="1"/>
              <a:t>payload_mass__kg</a:t>
            </a:r>
            <a:r>
              <a:rPr lang="en-US" dirty="0"/>
              <a:t>_ equals the maximum returned by the subquery. List the </a:t>
            </a:r>
            <a:r>
              <a:rPr lang="en-US" dirty="0" err="1"/>
              <a:t>booster_version</a:t>
            </a:r>
            <a:r>
              <a:rPr lang="en-US" dirty="0"/>
              <a:t> values and the </a:t>
            </a:r>
            <a:r>
              <a:rPr lang="en-US" dirty="0" err="1"/>
              <a:t>payload_mass_kg</a:t>
            </a:r>
            <a:r>
              <a:rPr lang="en-US" dirty="0"/>
              <a:t>_ values. Use the </a:t>
            </a:r>
            <a:r>
              <a:rPr lang="en-US" b="1" dirty="0"/>
              <a:t>distinct keyword </a:t>
            </a:r>
            <a:r>
              <a:rPr lang="en-US" dirty="0"/>
              <a:t>to not return any duplicate rows, in the case where the same booster version carried the exact maximum payload more than once.</a:t>
            </a:r>
            <a:endParaRPr lang="en-GB" dirty="0"/>
          </a:p>
        </p:txBody>
      </p:sp>
      <p:pic>
        <p:nvPicPr>
          <p:cNvPr id="7" name="Picture 6">
            <a:extLst>
              <a:ext uri="{FF2B5EF4-FFF2-40B4-BE49-F238E27FC236}">
                <a16:creationId xmlns:a16="http://schemas.microsoft.com/office/drawing/2014/main" id="{F94A3D08-42C9-40CD-AD12-FB75D871FC70}"/>
              </a:ext>
            </a:extLst>
          </p:cNvPr>
          <p:cNvPicPr>
            <a:picLocks noChangeAspect="1"/>
          </p:cNvPicPr>
          <p:nvPr/>
        </p:nvPicPr>
        <p:blipFill>
          <a:blip r:embed="rId3"/>
          <a:stretch>
            <a:fillRect/>
          </a:stretch>
        </p:blipFill>
        <p:spPr>
          <a:xfrm>
            <a:off x="8714772" y="1832871"/>
            <a:ext cx="2695575" cy="410527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7010"/>
            <a:ext cx="10515601" cy="2071990"/>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a:rPr>
              <a:t>List the failed </a:t>
            </a:r>
            <a:r>
              <a:rPr lang="en-US" sz="1800" dirty="0" err="1">
                <a:solidFill>
                  <a:schemeClr val="accent3">
                    <a:lumMod val="25000"/>
                  </a:schemeClr>
                </a:solidFill>
                <a:latin typeface="Abadi"/>
              </a:rPr>
              <a:t>landing_outcomes</a:t>
            </a:r>
            <a:r>
              <a:rPr lang="en-US" sz="1800" dirty="0">
                <a:solidFill>
                  <a:schemeClr val="accent3">
                    <a:lumMod val="25000"/>
                  </a:schemeClr>
                </a:solidFill>
                <a:latin typeface="Abadi"/>
              </a:rPr>
              <a:t> in drone ship, their booster versions, and launch site names for in year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69CD6"/>
              </a:solidFill>
              <a:effectLst/>
              <a:highlight>
                <a:srgbClr val="000000"/>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69CD6"/>
                </a:solidFill>
                <a:effectLst/>
                <a:highlight>
                  <a:srgbClr val="000000"/>
                </a:highlight>
                <a:uLnTx/>
                <a:uFillTx/>
                <a:latin typeface="Consolas" panose="020B0609020204030204" pitchFamily="49" charset="0"/>
                <a:ea typeface="+mn-ea"/>
                <a:cs typeface="+mn-cs"/>
              </a:rPr>
              <a:t>SELECT  distinct</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D4D4D4"/>
                </a:solidFill>
                <a:effectLst/>
                <a:highlight>
                  <a:srgbClr val="000000"/>
                </a:highlight>
                <a:uLnTx/>
                <a:uFillTx/>
                <a:latin typeface="Consolas" panose="020B0609020204030204" pitchFamily="49" charset="0"/>
                <a:ea typeface="+mn-ea"/>
                <a:cs typeface="+mn-cs"/>
              </a:rPr>
              <a:t>landing__outcome</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D4D4D4"/>
                </a:solidFill>
                <a:effectLst/>
                <a:highlight>
                  <a:srgbClr val="000000"/>
                </a:highlight>
                <a:uLnTx/>
                <a:uFillTx/>
                <a:latin typeface="Consolas" panose="020B0609020204030204" pitchFamily="49" charset="0"/>
                <a:ea typeface="+mn-ea"/>
                <a:cs typeface="+mn-cs"/>
              </a:rPr>
              <a:t>booster_version</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 launch_site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69CD6"/>
                </a:solidFill>
                <a:effectLst/>
                <a:highlight>
                  <a:srgbClr val="000000"/>
                </a:highlight>
                <a:uLnTx/>
                <a:uFillTx/>
                <a:latin typeface="Consolas" panose="020B0609020204030204" pitchFamily="49" charset="0"/>
                <a:ea typeface="+mn-ea"/>
                <a:cs typeface="+mn-cs"/>
              </a:rPr>
              <a:t>FROM</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 SPACEXTBL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69CD6"/>
                </a:solidFill>
                <a:effectLst/>
                <a:highlight>
                  <a:srgbClr val="000000"/>
                </a:highlight>
                <a:uLnTx/>
                <a:uFillTx/>
                <a:latin typeface="Consolas" panose="020B0609020204030204" pitchFamily="49" charset="0"/>
                <a:ea typeface="+mn-ea"/>
                <a:cs typeface="+mn-cs"/>
              </a:rPr>
              <a:t>WHERE</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CDCAA"/>
                </a:solidFill>
                <a:effectLst/>
                <a:highlight>
                  <a:srgbClr val="000000"/>
                </a:highlight>
                <a:uLnTx/>
                <a:uFillTx/>
                <a:latin typeface="Consolas" panose="020B0609020204030204" pitchFamily="49" charset="0"/>
                <a:ea typeface="+mn-ea"/>
                <a:cs typeface="+mn-cs"/>
              </a:rPr>
              <a:t>year</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569CD6"/>
                </a:solidFill>
                <a:effectLst/>
                <a:highlight>
                  <a:srgbClr val="000000"/>
                </a:highlight>
                <a:uLnTx/>
                <a:uFillTx/>
                <a:latin typeface="Consolas" panose="020B0609020204030204" pitchFamily="49" charset="0"/>
                <a:ea typeface="+mn-ea"/>
                <a:cs typeface="+mn-cs"/>
              </a:rPr>
              <a:t>date</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 &gt; </a:t>
            </a:r>
            <a:r>
              <a:rPr kumimoji="0" lang="en-US" sz="1800" b="0" i="0" u="none" strike="noStrike" kern="1200" cap="none" spc="0" normalizeH="0" baseline="0" noProof="0" dirty="0">
                <a:ln>
                  <a:noFill/>
                </a:ln>
                <a:solidFill>
                  <a:srgbClr val="B5CEA8"/>
                </a:solidFill>
                <a:effectLst/>
                <a:highlight>
                  <a:srgbClr val="000000"/>
                </a:highlight>
                <a:uLnTx/>
                <a:uFillTx/>
                <a:latin typeface="Consolas" panose="020B0609020204030204" pitchFamily="49" charset="0"/>
                <a:ea typeface="+mn-ea"/>
                <a:cs typeface="+mn-cs"/>
              </a:rPr>
              <a:t>2015</a:t>
            </a:r>
            <a:endPar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69CD6"/>
                </a:solidFill>
                <a:effectLst/>
                <a:highlight>
                  <a:srgbClr val="000000"/>
                </a:highlight>
                <a:uLnTx/>
                <a:uFillTx/>
                <a:latin typeface="Consolas" panose="020B0609020204030204" pitchFamily="49" charset="0"/>
                <a:ea typeface="+mn-ea"/>
                <a:cs typeface="+mn-cs"/>
              </a:rPr>
              <a:t>AND</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D4D4D4"/>
                </a:solidFill>
                <a:effectLst/>
                <a:highlight>
                  <a:srgbClr val="000000"/>
                </a:highlight>
                <a:uLnTx/>
                <a:uFillTx/>
                <a:latin typeface="Consolas" panose="020B0609020204030204" pitchFamily="49" charset="0"/>
                <a:ea typeface="+mn-ea"/>
                <a:cs typeface="+mn-cs"/>
              </a:rPr>
              <a:t>landing__outcome</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 = </a:t>
            </a:r>
            <a:r>
              <a:rPr kumimoji="0" lang="en-US" sz="1800" b="0" i="0" u="none" strike="noStrike" kern="1200" cap="none" spc="0" normalizeH="0" baseline="0" noProof="0" dirty="0">
                <a:ln>
                  <a:noFill/>
                </a:ln>
                <a:solidFill>
                  <a:srgbClr val="CE9178"/>
                </a:solidFill>
                <a:effectLst/>
                <a:highlight>
                  <a:srgbClr val="000000"/>
                </a:highlight>
                <a:uLnTx/>
                <a:uFillTx/>
                <a:latin typeface="Consolas" panose="020B0609020204030204" pitchFamily="49" charset="0"/>
                <a:ea typeface="+mn-ea"/>
                <a:cs typeface="+mn-cs"/>
              </a:rPr>
              <a:t>'Failure (drone ship)’</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0B502F0-6DDE-42B6-87E0-7DDEB1051D96}"/>
              </a:ext>
            </a:extLst>
          </p:cNvPr>
          <p:cNvPicPr>
            <a:picLocks noChangeAspect="1"/>
          </p:cNvPicPr>
          <p:nvPr/>
        </p:nvPicPr>
        <p:blipFill>
          <a:blip r:embed="rId3"/>
          <a:stretch>
            <a:fillRect/>
          </a:stretch>
        </p:blipFill>
        <p:spPr>
          <a:xfrm>
            <a:off x="770010" y="3450936"/>
            <a:ext cx="4496836" cy="1619828"/>
          </a:xfrm>
          <a:prstGeom prst="rect">
            <a:avLst/>
          </a:prstGeom>
        </p:spPr>
      </p:pic>
      <p:sp>
        <p:nvSpPr>
          <p:cNvPr id="7" name="TextBox 6">
            <a:extLst>
              <a:ext uri="{FF2B5EF4-FFF2-40B4-BE49-F238E27FC236}">
                <a16:creationId xmlns:a16="http://schemas.microsoft.com/office/drawing/2014/main" id="{500F4CF8-074B-44FD-A834-813455493F70}"/>
              </a:ext>
            </a:extLst>
          </p:cNvPr>
          <p:cNvSpPr txBox="1"/>
          <p:nvPr/>
        </p:nvSpPr>
        <p:spPr>
          <a:xfrm>
            <a:off x="770011" y="5299364"/>
            <a:ext cx="10358653" cy="923330"/>
          </a:xfrm>
          <a:prstGeom prst="rect">
            <a:avLst/>
          </a:prstGeom>
          <a:noFill/>
        </p:spPr>
        <p:txBody>
          <a:bodyPr wrap="square" rtlCol="0">
            <a:spAutoFit/>
          </a:bodyPr>
          <a:lstStyle/>
          <a:p>
            <a:r>
              <a:rPr lang="en-US" dirty="0"/>
              <a:t>Select all rows from the year 2015, using the </a:t>
            </a:r>
            <a:r>
              <a:rPr lang="en-US" b="1" dirty="0"/>
              <a:t>year function</a:t>
            </a:r>
            <a:r>
              <a:rPr lang="en-US" dirty="0"/>
              <a:t> in the </a:t>
            </a:r>
            <a:r>
              <a:rPr lang="en-US" b="1" dirty="0"/>
              <a:t>where clause </a:t>
            </a:r>
            <a:r>
              <a:rPr lang="en-US" dirty="0"/>
              <a:t>which returns just the year portion of a date value. Also in the </a:t>
            </a:r>
            <a:r>
              <a:rPr lang="en-US" b="1" dirty="0"/>
              <a:t>where clause</a:t>
            </a:r>
            <a:r>
              <a:rPr lang="en-US" dirty="0"/>
              <a:t>, select only rows with a </a:t>
            </a:r>
            <a:r>
              <a:rPr lang="en-US" dirty="0" err="1"/>
              <a:t>landing__outcome</a:t>
            </a:r>
            <a:r>
              <a:rPr lang="en-US" dirty="0"/>
              <a:t> of “Failure (drone ship)”. Use the </a:t>
            </a:r>
            <a:r>
              <a:rPr lang="en-US" b="1" dirty="0"/>
              <a:t>distinct keyword </a:t>
            </a:r>
            <a:r>
              <a:rPr lang="en-US" dirty="0"/>
              <a:t>to not return any duplicate results.</a:t>
            </a:r>
            <a:endParaRPr lang="en-GB" dirty="0"/>
          </a:p>
        </p:txBody>
      </p:sp>
    </p:spTree>
    <p:extLst>
      <p:ext uri="{BB962C8B-B14F-4D97-AF65-F5344CB8AC3E}">
        <p14:creationId xmlns:p14="http://schemas.microsoft.com/office/powerpoint/2010/main" val="13984391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9645"/>
            <a:ext cx="9745588" cy="2296391"/>
          </a:xfrm>
          <a:prstGeom prst="rect">
            <a:avLst/>
          </a:prstGeom>
        </p:spPr>
        <p:txBody>
          <a:bodyPr lIns="91440" tIns="45720" rIns="91440" bIns="45720" anchor="t"/>
          <a:lstStyle/>
          <a:p>
            <a:pPr marL="0" indent="0">
              <a:lnSpc>
                <a:spcPct val="100000"/>
              </a:lnSpc>
              <a:spcBef>
                <a:spcPts val="1400"/>
              </a:spcBef>
              <a:buNone/>
            </a:pPr>
            <a:r>
              <a:rPr lang="en-US" sz="1800" dirty="0">
                <a:solidFill>
                  <a:schemeClr val="accent3">
                    <a:lumMod val="25000"/>
                  </a:schemeClr>
                </a:solidFill>
                <a:latin typeface="Abadi"/>
              </a:rPr>
              <a:t>Rank the count of landing outcomes (such as Failure (drone ship) or Success (ground pad)) between the date 2010-06-04 and 2017-03-20, in descending order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69CD6"/>
              </a:solidFill>
              <a:effectLst/>
              <a:highlight>
                <a:srgbClr val="000000"/>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69CD6"/>
                </a:solidFill>
                <a:effectLst/>
                <a:highlight>
                  <a:srgbClr val="000000"/>
                </a:highlight>
                <a:uLnTx/>
                <a:uFillTx/>
                <a:latin typeface="Consolas" panose="020B0609020204030204" pitchFamily="49" charset="0"/>
                <a:ea typeface="+mn-ea"/>
                <a:cs typeface="+mn-cs"/>
              </a:rPr>
              <a:t>SELECT</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D4D4D4"/>
                </a:solidFill>
                <a:effectLst/>
                <a:highlight>
                  <a:srgbClr val="000000"/>
                </a:highlight>
                <a:uLnTx/>
                <a:uFillTx/>
                <a:latin typeface="Consolas" panose="020B0609020204030204" pitchFamily="49" charset="0"/>
                <a:ea typeface="+mn-ea"/>
                <a:cs typeface="+mn-cs"/>
              </a:rPr>
              <a:t>landing__outcome</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DCDCAA"/>
                </a:solidFill>
                <a:effectLst/>
                <a:highlight>
                  <a:srgbClr val="000000"/>
                </a:highlight>
                <a:uLnTx/>
                <a:uFillTx/>
                <a:latin typeface="Consolas" panose="020B0609020204030204" pitchFamily="49" charset="0"/>
                <a:ea typeface="+mn-ea"/>
                <a:cs typeface="+mn-cs"/>
              </a:rPr>
              <a:t>COUNT</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569CD6"/>
                </a:solidFill>
                <a:effectLst/>
                <a:highlight>
                  <a:srgbClr val="000000"/>
                </a:highlight>
                <a:uLnTx/>
                <a:uFillTx/>
                <a:latin typeface="Consolas" panose="020B0609020204030204" pitchFamily="49" charset="0"/>
                <a:ea typeface="+mn-ea"/>
                <a:cs typeface="+mn-cs"/>
              </a:rPr>
              <a:t>AS</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D4D4D4"/>
                </a:solidFill>
                <a:effectLst/>
                <a:highlight>
                  <a:srgbClr val="000000"/>
                </a:highlight>
                <a:uLnTx/>
                <a:uFillTx/>
                <a:latin typeface="Consolas" panose="020B0609020204030204" pitchFamily="49" charset="0"/>
                <a:ea typeface="+mn-ea"/>
                <a:cs typeface="+mn-cs"/>
              </a:rPr>
              <a:t>outcome_count</a:t>
            </a:r>
            <a:endPar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69CD6"/>
                </a:solidFill>
                <a:effectLst/>
                <a:highlight>
                  <a:srgbClr val="000000"/>
                </a:highlight>
                <a:uLnTx/>
                <a:uFillTx/>
                <a:latin typeface="Consolas" panose="020B0609020204030204" pitchFamily="49" charset="0"/>
                <a:ea typeface="+mn-ea"/>
                <a:cs typeface="+mn-cs"/>
              </a:rPr>
              <a:t>FROM</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 SPACEXTBL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69CD6"/>
                </a:solidFill>
                <a:effectLst/>
                <a:highlight>
                  <a:srgbClr val="000000"/>
                </a:highlight>
                <a:uLnTx/>
                <a:uFillTx/>
                <a:latin typeface="Consolas" panose="020B0609020204030204" pitchFamily="49" charset="0"/>
                <a:ea typeface="+mn-ea"/>
                <a:cs typeface="+mn-cs"/>
              </a:rPr>
              <a:t>WHERE</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569CD6"/>
                </a:solidFill>
                <a:effectLst/>
                <a:highlight>
                  <a:srgbClr val="000000"/>
                </a:highlight>
                <a:uLnTx/>
                <a:uFillTx/>
                <a:latin typeface="Consolas" panose="020B0609020204030204" pitchFamily="49" charset="0"/>
                <a:ea typeface="+mn-ea"/>
                <a:cs typeface="+mn-cs"/>
              </a:rPr>
              <a:t>DATE</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569CD6"/>
                </a:solidFill>
                <a:effectLst/>
                <a:highlight>
                  <a:srgbClr val="000000"/>
                </a:highlight>
                <a:uLnTx/>
                <a:uFillTx/>
                <a:latin typeface="Consolas" panose="020B0609020204030204" pitchFamily="49" charset="0"/>
                <a:ea typeface="+mn-ea"/>
                <a:cs typeface="+mn-cs"/>
              </a:rPr>
              <a:t>BETWEEN</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CE9178"/>
                </a:solidFill>
                <a:effectLst/>
                <a:highlight>
                  <a:srgbClr val="000000"/>
                </a:highlight>
                <a:uLnTx/>
                <a:uFillTx/>
                <a:latin typeface="Consolas" panose="020B0609020204030204" pitchFamily="49" charset="0"/>
                <a:ea typeface="+mn-ea"/>
                <a:cs typeface="+mn-cs"/>
              </a:rPr>
              <a:t>'2010-06-04'</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569CD6"/>
                </a:solidFill>
                <a:effectLst/>
                <a:highlight>
                  <a:srgbClr val="000000"/>
                </a:highlight>
                <a:uLnTx/>
                <a:uFillTx/>
                <a:latin typeface="Consolas" panose="020B0609020204030204" pitchFamily="49" charset="0"/>
                <a:ea typeface="+mn-ea"/>
                <a:cs typeface="+mn-cs"/>
              </a:rPr>
              <a:t>AND</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CE9178"/>
                </a:solidFill>
                <a:effectLst/>
                <a:highlight>
                  <a:srgbClr val="000000"/>
                </a:highlight>
                <a:uLnTx/>
                <a:uFillTx/>
                <a:latin typeface="Consolas" panose="020B0609020204030204" pitchFamily="49" charset="0"/>
                <a:ea typeface="+mn-ea"/>
                <a:cs typeface="+mn-cs"/>
              </a:rPr>
              <a:t>'2017-03-20'</a:t>
            </a:r>
            <a:endPar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69CD6"/>
                </a:solidFill>
                <a:effectLst/>
                <a:highlight>
                  <a:srgbClr val="000000"/>
                </a:highlight>
                <a:uLnTx/>
                <a:uFillTx/>
                <a:latin typeface="Consolas" panose="020B0609020204030204" pitchFamily="49" charset="0"/>
                <a:ea typeface="+mn-ea"/>
                <a:cs typeface="+mn-cs"/>
              </a:rPr>
              <a:t>GROUP BY</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D4D4D4"/>
                </a:solidFill>
                <a:effectLst/>
                <a:highlight>
                  <a:srgbClr val="000000"/>
                </a:highlight>
                <a:uLnTx/>
                <a:uFillTx/>
                <a:latin typeface="Consolas" panose="020B0609020204030204" pitchFamily="49" charset="0"/>
                <a:ea typeface="+mn-ea"/>
                <a:cs typeface="+mn-cs"/>
              </a:rPr>
              <a:t>landing__outcome</a:t>
            </a:r>
            <a:endPar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69CD6"/>
                </a:solidFill>
                <a:effectLst/>
                <a:highlight>
                  <a:srgbClr val="000000"/>
                </a:highlight>
                <a:uLnTx/>
                <a:uFillTx/>
                <a:latin typeface="Consolas" panose="020B0609020204030204" pitchFamily="49" charset="0"/>
                <a:ea typeface="+mn-ea"/>
                <a:cs typeface="+mn-cs"/>
              </a:rPr>
              <a:t>ORDER BY</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D4D4D4"/>
                </a:solidFill>
                <a:effectLst/>
                <a:highlight>
                  <a:srgbClr val="000000"/>
                </a:highlight>
                <a:uLnTx/>
                <a:uFillTx/>
                <a:latin typeface="Consolas" panose="020B0609020204030204" pitchFamily="49" charset="0"/>
                <a:ea typeface="+mn-ea"/>
                <a:cs typeface="+mn-cs"/>
              </a:rPr>
              <a:t>outcome_count</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569CD6"/>
                </a:solidFill>
                <a:effectLst/>
                <a:highlight>
                  <a:srgbClr val="000000"/>
                </a:highlight>
                <a:uLnTx/>
                <a:uFillTx/>
                <a:latin typeface="Consolas" panose="020B0609020204030204" pitchFamily="49" charset="0"/>
                <a:ea typeface="+mn-ea"/>
                <a:cs typeface="+mn-cs"/>
              </a:rPr>
              <a:t>desc</a:t>
            </a:r>
            <a:r>
              <a:rPr kumimoji="0" lang="en-US" sz="1800" b="0" i="0" u="none" strike="noStrike" kern="1200" cap="none" spc="0" normalizeH="0" baseline="0" noProof="0" dirty="0">
                <a:ln>
                  <a:noFill/>
                </a:ln>
                <a:solidFill>
                  <a:srgbClr val="D4D4D4"/>
                </a:solidFill>
                <a:effectLst/>
                <a:highlight>
                  <a:srgbClr val="000000"/>
                </a:highlight>
                <a:uLnTx/>
                <a:uFillTx/>
                <a:latin typeface="Consolas" panose="020B0609020204030204" pitchFamily="49" charset="0"/>
                <a:ea typeface="+mn-ea"/>
                <a:cs typeface="+mn-cs"/>
              </a:rPr>
              <a:t>;</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7849EF58-90A2-4523-B910-5E3106EBBEF3}"/>
              </a:ext>
            </a:extLst>
          </p:cNvPr>
          <p:cNvPicPr>
            <a:picLocks noChangeAspect="1"/>
          </p:cNvPicPr>
          <p:nvPr/>
        </p:nvPicPr>
        <p:blipFill>
          <a:blip r:embed="rId3"/>
          <a:stretch>
            <a:fillRect/>
          </a:stretch>
        </p:blipFill>
        <p:spPr>
          <a:xfrm>
            <a:off x="770011" y="3616036"/>
            <a:ext cx="2970716" cy="3094496"/>
          </a:xfrm>
          <a:prstGeom prst="rect">
            <a:avLst/>
          </a:prstGeom>
        </p:spPr>
      </p:pic>
      <p:sp>
        <p:nvSpPr>
          <p:cNvPr id="7" name="TextBox 6">
            <a:extLst>
              <a:ext uri="{FF2B5EF4-FFF2-40B4-BE49-F238E27FC236}">
                <a16:creationId xmlns:a16="http://schemas.microsoft.com/office/drawing/2014/main" id="{61A985A1-97D2-4660-ADE5-C0CB87A06739}"/>
              </a:ext>
            </a:extLst>
          </p:cNvPr>
          <p:cNvSpPr txBox="1"/>
          <p:nvPr/>
        </p:nvSpPr>
        <p:spPr>
          <a:xfrm>
            <a:off x="3945345" y="4210249"/>
            <a:ext cx="7512627" cy="1754326"/>
          </a:xfrm>
          <a:prstGeom prst="rect">
            <a:avLst/>
          </a:prstGeom>
          <a:noFill/>
        </p:spPr>
        <p:txBody>
          <a:bodyPr wrap="square" rtlCol="0">
            <a:spAutoFit/>
          </a:bodyPr>
          <a:lstStyle/>
          <a:p>
            <a:r>
              <a:rPr lang="en-US" dirty="0"/>
              <a:t>Use the </a:t>
            </a:r>
            <a:r>
              <a:rPr lang="en-US" b="1" dirty="0"/>
              <a:t>count keyword </a:t>
            </a:r>
            <a:r>
              <a:rPr lang="en-US" dirty="0"/>
              <a:t>to count the rows per distinct value of the </a:t>
            </a:r>
            <a:r>
              <a:rPr lang="en-US" dirty="0" err="1"/>
              <a:t>landing_outcome</a:t>
            </a:r>
            <a:r>
              <a:rPr lang="en-US" dirty="0"/>
              <a:t> column, as specified by the </a:t>
            </a:r>
            <a:r>
              <a:rPr lang="en-US" b="1" dirty="0"/>
              <a:t>group by clause</a:t>
            </a:r>
            <a:r>
              <a:rPr lang="en-US" dirty="0"/>
              <a:t>. Select only those rows with the requested dates from 2010-06-04 to 2017-03-20 inclusive,  using the </a:t>
            </a:r>
            <a:r>
              <a:rPr lang="en-US" b="1" dirty="0"/>
              <a:t>between option </a:t>
            </a:r>
            <a:r>
              <a:rPr lang="en-US" dirty="0"/>
              <a:t>in the </a:t>
            </a:r>
            <a:r>
              <a:rPr lang="en-US" b="1" dirty="0"/>
              <a:t>where clause</a:t>
            </a:r>
            <a:r>
              <a:rPr lang="en-US" dirty="0"/>
              <a:t>. To return the rows in descending order by the count, use the </a:t>
            </a:r>
            <a:r>
              <a:rPr lang="en-US" b="1" dirty="0"/>
              <a:t>order by clause </a:t>
            </a:r>
            <a:r>
              <a:rPr lang="en-US" dirty="0"/>
              <a:t>with the </a:t>
            </a:r>
            <a:r>
              <a:rPr lang="en-US" dirty="0" err="1"/>
              <a:t>outcome_count</a:t>
            </a:r>
            <a:r>
              <a:rPr lang="en-US" dirty="0"/>
              <a:t> value and specify the </a:t>
            </a:r>
            <a:r>
              <a:rPr lang="en-US" b="1" dirty="0"/>
              <a:t>desc option</a:t>
            </a:r>
            <a:r>
              <a:rPr lang="en-US" dirty="0"/>
              <a:t>.</a:t>
            </a:r>
            <a:endParaRPr lang="en-GB" dirty="0"/>
          </a:p>
        </p:txBody>
      </p:sp>
    </p:spTree>
    <p:extLst>
      <p:ext uri="{BB962C8B-B14F-4D97-AF65-F5344CB8AC3E}">
        <p14:creationId xmlns:p14="http://schemas.microsoft.com/office/powerpoint/2010/main" val="39751684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5</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 All Launch Sites</a:t>
            </a:r>
          </a:p>
        </p:txBody>
      </p:sp>
      <p:sp>
        <p:nvSpPr>
          <p:cNvPr id="4" name="TextBox 3">
            <a:extLst>
              <a:ext uri="{FF2B5EF4-FFF2-40B4-BE49-F238E27FC236}">
                <a16:creationId xmlns:a16="http://schemas.microsoft.com/office/drawing/2014/main" id="{F676D641-364D-46D5-A36A-55863D1FB3E1}"/>
              </a:ext>
            </a:extLst>
          </p:cNvPr>
          <p:cNvSpPr txBox="1"/>
          <p:nvPr/>
        </p:nvSpPr>
        <p:spPr>
          <a:xfrm>
            <a:off x="770011" y="1303562"/>
            <a:ext cx="10515600" cy="369332"/>
          </a:xfrm>
          <a:prstGeom prst="rect">
            <a:avLst/>
          </a:prstGeom>
          <a:noFill/>
        </p:spPr>
        <p:txBody>
          <a:bodyPr wrap="square" rtlCol="0">
            <a:spAutoFit/>
          </a:bodyPr>
          <a:lstStyle/>
          <a:p>
            <a:r>
              <a:rPr lang="en-US" dirty="0"/>
              <a:t>We can start with a view of the map of the world, and see the sites are in the USA:</a:t>
            </a:r>
            <a:endParaRPr lang="en-GB" dirty="0"/>
          </a:p>
        </p:txBody>
      </p:sp>
      <p:pic>
        <p:nvPicPr>
          <p:cNvPr id="9" name="Picture 8">
            <a:extLst>
              <a:ext uri="{FF2B5EF4-FFF2-40B4-BE49-F238E27FC236}">
                <a16:creationId xmlns:a16="http://schemas.microsoft.com/office/drawing/2014/main" id="{5B20BF3F-2E27-4FF1-967C-EE916BFB9369}"/>
              </a:ext>
            </a:extLst>
          </p:cNvPr>
          <p:cNvPicPr>
            <a:picLocks noChangeAspect="1"/>
          </p:cNvPicPr>
          <p:nvPr/>
        </p:nvPicPr>
        <p:blipFill>
          <a:blip r:embed="rId3"/>
          <a:stretch>
            <a:fillRect/>
          </a:stretch>
        </p:blipFill>
        <p:spPr>
          <a:xfrm>
            <a:off x="3292619" y="1672894"/>
            <a:ext cx="5606761" cy="5024240"/>
          </a:xfrm>
          <a:prstGeom prst="rect">
            <a:avLst/>
          </a:prstGeom>
        </p:spPr>
      </p:pic>
    </p:spTree>
    <p:extLst>
      <p:ext uri="{BB962C8B-B14F-4D97-AF65-F5344CB8AC3E}">
        <p14:creationId xmlns:p14="http://schemas.microsoft.com/office/powerpoint/2010/main" val="11226653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 All Launch Sites – cont’d</a:t>
            </a:r>
          </a:p>
        </p:txBody>
      </p:sp>
      <p:sp>
        <p:nvSpPr>
          <p:cNvPr id="4" name="TextBox 3">
            <a:extLst>
              <a:ext uri="{FF2B5EF4-FFF2-40B4-BE49-F238E27FC236}">
                <a16:creationId xmlns:a16="http://schemas.microsoft.com/office/drawing/2014/main" id="{F676D641-364D-46D5-A36A-55863D1FB3E1}"/>
              </a:ext>
            </a:extLst>
          </p:cNvPr>
          <p:cNvSpPr txBox="1"/>
          <p:nvPr/>
        </p:nvSpPr>
        <p:spPr>
          <a:xfrm>
            <a:off x="770011" y="1303562"/>
            <a:ext cx="10515600" cy="646331"/>
          </a:xfrm>
          <a:prstGeom prst="rect">
            <a:avLst/>
          </a:prstGeom>
          <a:noFill/>
        </p:spPr>
        <p:txBody>
          <a:bodyPr wrap="square" rtlCol="0">
            <a:spAutoFit/>
          </a:bodyPr>
          <a:lstStyle/>
          <a:p>
            <a:r>
              <a:rPr lang="en-US" dirty="0"/>
              <a:t>Zooming in, we can see all the launch sites which are concentrated on the south-eastern and south-western coasts of the USA:</a:t>
            </a:r>
            <a:endParaRPr lang="en-GB" dirty="0"/>
          </a:p>
        </p:txBody>
      </p:sp>
      <p:pic>
        <p:nvPicPr>
          <p:cNvPr id="7" name="Picture 6">
            <a:extLst>
              <a:ext uri="{FF2B5EF4-FFF2-40B4-BE49-F238E27FC236}">
                <a16:creationId xmlns:a16="http://schemas.microsoft.com/office/drawing/2014/main" id="{16BFDA62-9344-46AC-B330-8A2449E58FDC}"/>
              </a:ext>
            </a:extLst>
          </p:cNvPr>
          <p:cNvPicPr>
            <a:picLocks noChangeAspect="1"/>
          </p:cNvPicPr>
          <p:nvPr/>
        </p:nvPicPr>
        <p:blipFill>
          <a:blip r:embed="rId3"/>
          <a:stretch>
            <a:fillRect/>
          </a:stretch>
        </p:blipFill>
        <p:spPr>
          <a:xfrm>
            <a:off x="719356" y="1949893"/>
            <a:ext cx="10669083" cy="4154147"/>
          </a:xfrm>
          <a:prstGeom prst="rect">
            <a:avLst/>
          </a:prstGeom>
        </p:spPr>
      </p:pic>
    </p:spTree>
    <p:extLst>
      <p:ext uri="{BB962C8B-B14F-4D97-AF65-F5344CB8AC3E}">
        <p14:creationId xmlns:p14="http://schemas.microsoft.com/office/powerpoint/2010/main" val="37928706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 All Launch Sites – cont’d</a:t>
            </a:r>
          </a:p>
        </p:txBody>
      </p:sp>
      <p:sp>
        <p:nvSpPr>
          <p:cNvPr id="4" name="TextBox 3">
            <a:extLst>
              <a:ext uri="{FF2B5EF4-FFF2-40B4-BE49-F238E27FC236}">
                <a16:creationId xmlns:a16="http://schemas.microsoft.com/office/drawing/2014/main" id="{F676D641-364D-46D5-A36A-55863D1FB3E1}"/>
              </a:ext>
            </a:extLst>
          </p:cNvPr>
          <p:cNvSpPr txBox="1"/>
          <p:nvPr/>
        </p:nvSpPr>
        <p:spPr>
          <a:xfrm>
            <a:off x="770011" y="1303562"/>
            <a:ext cx="10515600" cy="1077218"/>
          </a:xfrm>
          <a:prstGeom prst="rect">
            <a:avLst/>
          </a:prstGeom>
          <a:noFill/>
        </p:spPr>
        <p:txBody>
          <a:bodyPr wrap="square" rtlCol="0">
            <a:spAutoFit/>
          </a:bodyPr>
          <a:lstStyle/>
          <a:p>
            <a:r>
              <a:rPr lang="en-US" sz="1600" dirty="0"/>
              <a:t>Zooming in on both coasts, we see a more detailed picture of the launch site locations. These maps show that the launch sites are in the USA and close to the oceans. This is likely to allow landings (successful or otherwise) in the relative safety of the ocean and away from the built-up or populated areas on land. There are 4 launch sites, one in California and the other 3 in Florida.</a:t>
            </a:r>
            <a:endParaRPr lang="en-GB" sz="1600" dirty="0"/>
          </a:p>
        </p:txBody>
      </p:sp>
      <p:pic>
        <p:nvPicPr>
          <p:cNvPr id="6" name="Picture 5">
            <a:extLst>
              <a:ext uri="{FF2B5EF4-FFF2-40B4-BE49-F238E27FC236}">
                <a16:creationId xmlns:a16="http://schemas.microsoft.com/office/drawing/2014/main" id="{E1963704-1841-4155-98FB-2A5537008319}"/>
              </a:ext>
            </a:extLst>
          </p:cNvPr>
          <p:cNvPicPr>
            <a:picLocks noChangeAspect="1"/>
          </p:cNvPicPr>
          <p:nvPr/>
        </p:nvPicPr>
        <p:blipFill>
          <a:blip r:embed="rId3"/>
          <a:stretch>
            <a:fillRect/>
          </a:stretch>
        </p:blipFill>
        <p:spPr>
          <a:xfrm>
            <a:off x="531672" y="2327522"/>
            <a:ext cx="4730686" cy="4387770"/>
          </a:xfrm>
          <a:prstGeom prst="rect">
            <a:avLst/>
          </a:prstGeom>
        </p:spPr>
      </p:pic>
      <p:pic>
        <p:nvPicPr>
          <p:cNvPr id="9" name="Picture 8">
            <a:extLst>
              <a:ext uri="{FF2B5EF4-FFF2-40B4-BE49-F238E27FC236}">
                <a16:creationId xmlns:a16="http://schemas.microsoft.com/office/drawing/2014/main" id="{C28C4E25-2922-4A21-AE09-77B001A3FD55}"/>
              </a:ext>
            </a:extLst>
          </p:cNvPr>
          <p:cNvPicPr>
            <a:picLocks noChangeAspect="1"/>
          </p:cNvPicPr>
          <p:nvPr/>
        </p:nvPicPr>
        <p:blipFill>
          <a:blip r:embed="rId4"/>
          <a:stretch>
            <a:fillRect/>
          </a:stretch>
        </p:blipFill>
        <p:spPr>
          <a:xfrm>
            <a:off x="5708517" y="2327522"/>
            <a:ext cx="6063100" cy="4387770"/>
          </a:xfrm>
          <a:prstGeom prst="rect">
            <a:avLst/>
          </a:prstGeom>
        </p:spPr>
      </p:pic>
    </p:spTree>
    <p:extLst>
      <p:ext uri="{BB962C8B-B14F-4D97-AF65-F5344CB8AC3E}">
        <p14:creationId xmlns:p14="http://schemas.microsoft.com/office/powerpoint/2010/main" val="30311893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 Launch Outcomes</a:t>
            </a:r>
          </a:p>
        </p:txBody>
      </p:sp>
      <p:sp>
        <p:nvSpPr>
          <p:cNvPr id="2" name="TextBox 1">
            <a:extLst>
              <a:ext uri="{FF2B5EF4-FFF2-40B4-BE49-F238E27FC236}">
                <a16:creationId xmlns:a16="http://schemas.microsoft.com/office/drawing/2014/main" id="{FAEB6521-C441-46C9-B66C-E157BC29C709}"/>
              </a:ext>
            </a:extLst>
          </p:cNvPr>
          <p:cNvSpPr txBox="1"/>
          <p:nvPr/>
        </p:nvSpPr>
        <p:spPr>
          <a:xfrm>
            <a:off x="5879735" y="1963589"/>
            <a:ext cx="5437909" cy="3693319"/>
          </a:xfrm>
          <a:prstGeom prst="rect">
            <a:avLst/>
          </a:prstGeom>
          <a:noFill/>
        </p:spPr>
        <p:txBody>
          <a:bodyPr wrap="square" rtlCol="0">
            <a:spAutoFit/>
          </a:bodyPr>
          <a:lstStyle/>
          <a:p>
            <a:r>
              <a:rPr lang="en-US" dirty="0"/>
              <a:t>We can see the launch outcomes of the 4 launch sites.</a:t>
            </a:r>
          </a:p>
          <a:p>
            <a:pPr marL="285750" indent="-285750">
              <a:buFont typeface="Arial" panose="020B0604020202020204" pitchFamily="34" charset="0"/>
              <a:buChar char="•"/>
            </a:pPr>
            <a:r>
              <a:rPr lang="en-US" b="1" dirty="0">
                <a:solidFill>
                  <a:srgbClr val="FF0000"/>
                </a:solidFill>
              </a:rPr>
              <a:t>red are failures</a:t>
            </a:r>
          </a:p>
          <a:p>
            <a:pPr marL="285750" indent="-285750">
              <a:buFont typeface="Arial" panose="020B0604020202020204" pitchFamily="34" charset="0"/>
              <a:buChar char="•"/>
            </a:pPr>
            <a:r>
              <a:rPr lang="en-US" b="1" dirty="0">
                <a:solidFill>
                  <a:srgbClr val="00B050"/>
                </a:solidFill>
              </a:rPr>
              <a:t>green are successes</a:t>
            </a:r>
            <a:endParaRPr lang="en-US" dirty="0"/>
          </a:p>
          <a:p>
            <a:endParaRPr lang="en-US" dirty="0"/>
          </a:p>
          <a:p>
            <a:r>
              <a:rPr lang="en-US" dirty="0"/>
              <a:t>We can see that CCAFS LC-40 had the most launches, many of which failed.</a:t>
            </a:r>
          </a:p>
          <a:p>
            <a:endParaRPr lang="en-US" dirty="0"/>
          </a:p>
          <a:p>
            <a:r>
              <a:rPr lang="en-US" dirty="0"/>
              <a:t>VAFB SLC-4E and CCAFS SLC-40 had relatively few launches balanced almost evenly between successes and failures.</a:t>
            </a:r>
          </a:p>
          <a:p>
            <a:endParaRPr lang="en-US" dirty="0"/>
          </a:p>
          <a:p>
            <a:r>
              <a:rPr lang="en-US" dirty="0"/>
              <a:t>The real “</a:t>
            </a:r>
            <a:r>
              <a:rPr lang="en-US" b="1" dirty="0"/>
              <a:t>winner</a:t>
            </a:r>
            <a:r>
              <a:rPr lang="en-US" dirty="0"/>
              <a:t>” is launch site </a:t>
            </a:r>
            <a:r>
              <a:rPr lang="en-US" b="1" dirty="0"/>
              <a:t>KSC LC-39A </a:t>
            </a:r>
            <a:r>
              <a:rPr lang="en-US" dirty="0"/>
              <a:t>with several launches and only 3 failures.</a:t>
            </a:r>
            <a:endParaRPr lang="en-GB" dirty="0"/>
          </a:p>
        </p:txBody>
      </p:sp>
      <p:pic>
        <p:nvPicPr>
          <p:cNvPr id="6" name="Picture 5">
            <a:extLst>
              <a:ext uri="{FF2B5EF4-FFF2-40B4-BE49-F238E27FC236}">
                <a16:creationId xmlns:a16="http://schemas.microsoft.com/office/drawing/2014/main" id="{D3D04371-80C8-4A1C-B98F-92A056C139ED}"/>
              </a:ext>
            </a:extLst>
          </p:cNvPr>
          <p:cNvPicPr>
            <a:picLocks noChangeAspect="1"/>
          </p:cNvPicPr>
          <p:nvPr/>
        </p:nvPicPr>
        <p:blipFill>
          <a:blip r:embed="rId3"/>
          <a:stretch>
            <a:fillRect/>
          </a:stretch>
        </p:blipFill>
        <p:spPr>
          <a:xfrm>
            <a:off x="468007" y="1354877"/>
            <a:ext cx="2336870" cy="2455372"/>
          </a:xfrm>
          <a:prstGeom prst="rect">
            <a:avLst/>
          </a:prstGeom>
        </p:spPr>
      </p:pic>
      <p:pic>
        <p:nvPicPr>
          <p:cNvPr id="9" name="Picture 8">
            <a:extLst>
              <a:ext uri="{FF2B5EF4-FFF2-40B4-BE49-F238E27FC236}">
                <a16:creationId xmlns:a16="http://schemas.microsoft.com/office/drawing/2014/main" id="{40F7E672-0C87-4D1A-80B8-677DA9AB2ABE}"/>
              </a:ext>
            </a:extLst>
          </p:cNvPr>
          <p:cNvPicPr>
            <a:picLocks noChangeAspect="1"/>
          </p:cNvPicPr>
          <p:nvPr/>
        </p:nvPicPr>
        <p:blipFill>
          <a:blip r:embed="rId4"/>
          <a:stretch>
            <a:fillRect/>
          </a:stretch>
        </p:blipFill>
        <p:spPr>
          <a:xfrm>
            <a:off x="473226" y="3889522"/>
            <a:ext cx="2331651" cy="2275602"/>
          </a:xfrm>
          <a:prstGeom prst="rect">
            <a:avLst/>
          </a:prstGeom>
        </p:spPr>
      </p:pic>
      <p:pic>
        <p:nvPicPr>
          <p:cNvPr id="11" name="Picture 10">
            <a:extLst>
              <a:ext uri="{FF2B5EF4-FFF2-40B4-BE49-F238E27FC236}">
                <a16:creationId xmlns:a16="http://schemas.microsoft.com/office/drawing/2014/main" id="{5D724239-6A56-490E-BDFC-F0E4C15D7903}"/>
              </a:ext>
            </a:extLst>
          </p:cNvPr>
          <p:cNvPicPr>
            <a:picLocks noChangeAspect="1"/>
          </p:cNvPicPr>
          <p:nvPr/>
        </p:nvPicPr>
        <p:blipFill>
          <a:blip r:embed="rId5"/>
          <a:stretch>
            <a:fillRect/>
          </a:stretch>
        </p:blipFill>
        <p:spPr>
          <a:xfrm>
            <a:off x="2880885" y="3889523"/>
            <a:ext cx="2463004" cy="2275602"/>
          </a:xfrm>
          <a:prstGeom prst="rect">
            <a:avLst/>
          </a:prstGeom>
        </p:spPr>
      </p:pic>
      <p:pic>
        <p:nvPicPr>
          <p:cNvPr id="21" name="Picture 20">
            <a:extLst>
              <a:ext uri="{FF2B5EF4-FFF2-40B4-BE49-F238E27FC236}">
                <a16:creationId xmlns:a16="http://schemas.microsoft.com/office/drawing/2014/main" id="{490F3DD6-D76C-457A-996D-8E34E180C2F1}"/>
              </a:ext>
            </a:extLst>
          </p:cNvPr>
          <p:cNvPicPr>
            <a:picLocks noChangeAspect="1"/>
          </p:cNvPicPr>
          <p:nvPr/>
        </p:nvPicPr>
        <p:blipFill>
          <a:blip r:embed="rId6"/>
          <a:stretch>
            <a:fillRect/>
          </a:stretch>
        </p:blipFill>
        <p:spPr>
          <a:xfrm>
            <a:off x="2880885" y="1362548"/>
            <a:ext cx="2463004" cy="2463004"/>
          </a:xfrm>
          <a:prstGeom prst="rect">
            <a:avLst/>
          </a:prstGeom>
        </p:spPr>
      </p:pic>
    </p:spTree>
    <p:extLst>
      <p:ext uri="{BB962C8B-B14F-4D97-AF65-F5344CB8AC3E}">
        <p14:creationId xmlns:p14="http://schemas.microsoft.com/office/powerpoint/2010/main" val="10398157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 Launch Site Proximity to Objects</a:t>
            </a:r>
          </a:p>
        </p:txBody>
      </p:sp>
      <p:pic>
        <p:nvPicPr>
          <p:cNvPr id="4" name="Picture 3">
            <a:extLst>
              <a:ext uri="{FF2B5EF4-FFF2-40B4-BE49-F238E27FC236}">
                <a16:creationId xmlns:a16="http://schemas.microsoft.com/office/drawing/2014/main" id="{B916BBDF-3628-43BE-A518-658FCCFB8480}"/>
              </a:ext>
            </a:extLst>
          </p:cNvPr>
          <p:cNvPicPr>
            <a:picLocks noChangeAspect="1"/>
          </p:cNvPicPr>
          <p:nvPr/>
        </p:nvPicPr>
        <p:blipFill>
          <a:blip r:embed="rId3"/>
          <a:stretch>
            <a:fillRect/>
          </a:stretch>
        </p:blipFill>
        <p:spPr>
          <a:xfrm>
            <a:off x="468820" y="1331096"/>
            <a:ext cx="11254360" cy="5360649"/>
          </a:xfrm>
          <a:prstGeom prst="rect">
            <a:avLst/>
          </a:prstGeom>
        </p:spPr>
      </p:pic>
      <p:pic>
        <p:nvPicPr>
          <p:cNvPr id="7" name="Picture 6">
            <a:extLst>
              <a:ext uri="{FF2B5EF4-FFF2-40B4-BE49-F238E27FC236}">
                <a16:creationId xmlns:a16="http://schemas.microsoft.com/office/drawing/2014/main" id="{414A47CE-AD68-465A-9F0E-2FFDC3D5345E}"/>
              </a:ext>
            </a:extLst>
          </p:cNvPr>
          <p:cNvPicPr>
            <a:picLocks noChangeAspect="1"/>
          </p:cNvPicPr>
          <p:nvPr/>
        </p:nvPicPr>
        <p:blipFill>
          <a:blip r:embed="rId4"/>
          <a:stretch>
            <a:fillRect/>
          </a:stretch>
        </p:blipFill>
        <p:spPr>
          <a:xfrm>
            <a:off x="5689454" y="1201999"/>
            <a:ext cx="2371985" cy="2062596"/>
          </a:xfrm>
          <a:prstGeom prst="rect">
            <a:avLst/>
          </a:prstGeom>
          <a:ln w="38100">
            <a:solidFill>
              <a:srgbClr val="FF0000"/>
            </a:solidFill>
          </a:ln>
        </p:spPr>
      </p:pic>
      <p:sp>
        <p:nvSpPr>
          <p:cNvPr id="9" name="Rectangle 8">
            <a:extLst>
              <a:ext uri="{FF2B5EF4-FFF2-40B4-BE49-F238E27FC236}">
                <a16:creationId xmlns:a16="http://schemas.microsoft.com/office/drawing/2014/main" id="{DA518D6C-B320-4664-AD99-6471D1F3F08D}"/>
              </a:ext>
            </a:extLst>
          </p:cNvPr>
          <p:cNvSpPr/>
          <p:nvPr/>
        </p:nvSpPr>
        <p:spPr>
          <a:xfrm>
            <a:off x="4291445" y="1714500"/>
            <a:ext cx="623455" cy="5922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4484A891-D86F-416A-AF87-0D423D971A9C}"/>
              </a:ext>
            </a:extLst>
          </p:cNvPr>
          <p:cNvPicPr>
            <a:picLocks noChangeAspect="1"/>
          </p:cNvPicPr>
          <p:nvPr/>
        </p:nvPicPr>
        <p:blipFill>
          <a:blip r:embed="rId5"/>
          <a:stretch>
            <a:fillRect/>
          </a:stretch>
        </p:blipFill>
        <p:spPr>
          <a:xfrm>
            <a:off x="9144000" y="2816254"/>
            <a:ext cx="2911186" cy="2058414"/>
          </a:xfrm>
          <a:prstGeom prst="rect">
            <a:avLst/>
          </a:prstGeom>
          <a:ln w="38100">
            <a:solidFill>
              <a:srgbClr val="FF0000"/>
            </a:solidFill>
          </a:ln>
        </p:spPr>
      </p:pic>
      <p:sp>
        <p:nvSpPr>
          <p:cNvPr id="12" name="Rectangle 11">
            <a:extLst>
              <a:ext uri="{FF2B5EF4-FFF2-40B4-BE49-F238E27FC236}">
                <a16:creationId xmlns:a16="http://schemas.microsoft.com/office/drawing/2014/main" id="{309AE601-7569-44FB-A76D-39FE5B714A3D}"/>
              </a:ext>
            </a:extLst>
          </p:cNvPr>
          <p:cNvSpPr/>
          <p:nvPr/>
        </p:nvSpPr>
        <p:spPr>
          <a:xfrm>
            <a:off x="10810272" y="5729432"/>
            <a:ext cx="623455" cy="5922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ECC60EC-4E03-4E19-B384-D80C843229EA}"/>
              </a:ext>
            </a:extLst>
          </p:cNvPr>
          <p:cNvSpPr/>
          <p:nvPr/>
        </p:nvSpPr>
        <p:spPr>
          <a:xfrm>
            <a:off x="1565563" y="5634110"/>
            <a:ext cx="623455" cy="5922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533BAE8C-5C57-4CD6-BFD7-26F6331E6887}"/>
              </a:ext>
            </a:extLst>
          </p:cNvPr>
          <p:cNvPicPr>
            <a:picLocks noChangeAspect="1"/>
          </p:cNvPicPr>
          <p:nvPr/>
        </p:nvPicPr>
        <p:blipFill>
          <a:blip r:embed="rId6"/>
          <a:stretch>
            <a:fillRect/>
          </a:stretch>
        </p:blipFill>
        <p:spPr>
          <a:xfrm>
            <a:off x="629704" y="1760120"/>
            <a:ext cx="2478133" cy="2112267"/>
          </a:xfrm>
          <a:prstGeom prst="rect">
            <a:avLst/>
          </a:prstGeom>
          <a:ln w="38100">
            <a:solidFill>
              <a:srgbClr val="FF0000"/>
            </a:solidFill>
          </a:ln>
        </p:spPr>
      </p:pic>
      <p:cxnSp>
        <p:nvCxnSpPr>
          <p:cNvPr id="18" name="Straight Connector 17">
            <a:extLst>
              <a:ext uri="{FF2B5EF4-FFF2-40B4-BE49-F238E27FC236}">
                <a16:creationId xmlns:a16="http://schemas.microsoft.com/office/drawing/2014/main" id="{A4312D6F-30AE-4CD5-A92E-5B2D87A99E6B}"/>
              </a:ext>
            </a:extLst>
          </p:cNvPr>
          <p:cNvCxnSpPr>
            <a:cxnSpLocks/>
          </p:cNvCxnSpPr>
          <p:nvPr/>
        </p:nvCxnSpPr>
        <p:spPr>
          <a:xfrm flipH="1">
            <a:off x="2189018" y="3872387"/>
            <a:ext cx="935859" cy="1761723"/>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16FA211B-69A5-4D69-B816-3A975DA7B88E}"/>
              </a:ext>
            </a:extLst>
          </p:cNvPr>
          <p:cNvCxnSpPr>
            <a:cxnSpLocks/>
          </p:cNvCxnSpPr>
          <p:nvPr/>
        </p:nvCxnSpPr>
        <p:spPr>
          <a:xfrm>
            <a:off x="629704" y="3872387"/>
            <a:ext cx="935859" cy="1761723"/>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C4B3AC06-A4F2-4978-98E8-194FBB35B77F}"/>
              </a:ext>
            </a:extLst>
          </p:cNvPr>
          <p:cNvCxnSpPr>
            <a:cxnSpLocks/>
          </p:cNvCxnSpPr>
          <p:nvPr/>
        </p:nvCxnSpPr>
        <p:spPr>
          <a:xfrm flipH="1">
            <a:off x="4914900" y="1167838"/>
            <a:ext cx="774555" cy="54666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EE235909-6623-4E82-9B80-A1CB7B022524}"/>
              </a:ext>
            </a:extLst>
          </p:cNvPr>
          <p:cNvCxnSpPr>
            <a:cxnSpLocks/>
          </p:cNvCxnSpPr>
          <p:nvPr/>
        </p:nvCxnSpPr>
        <p:spPr>
          <a:xfrm>
            <a:off x="4914901" y="2306782"/>
            <a:ext cx="750308" cy="957813"/>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B0AD335F-0BBC-4B93-BDAA-1F02D4BF57B1}"/>
              </a:ext>
            </a:extLst>
          </p:cNvPr>
          <p:cNvCxnSpPr>
            <a:cxnSpLocks/>
          </p:cNvCxnSpPr>
          <p:nvPr/>
        </p:nvCxnSpPr>
        <p:spPr>
          <a:xfrm>
            <a:off x="9144000" y="4874668"/>
            <a:ext cx="1666272" cy="834543"/>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3" name="Straight Connector 32">
            <a:extLst>
              <a:ext uri="{FF2B5EF4-FFF2-40B4-BE49-F238E27FC236}">
                <a16:creationId xmlns:a16="http://schemas.microsoft.com/office/drawing/2014/main" id="{C7FF2819-DEDE-4D6F-84D8-2F37BE6DADC8}"/>
              </a:ext>
            </a:extLst>
          </p:cNvPr>
          <p:cNvCxnSpPr>
            <a:cxnSpLocks/>
          </p:cNvCxnSpPr>
          <p:nvPr/>
        </p:nvCxnSpPr>
        <p:spPr>
          <a:xfrm flipH="1">
            <a:off x="11433727" y="4894889"/>
            <a:ext cx="621459" cy="81432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p:sp>
        <p:nvSpPr>
          <p:cNvPr id="36" name="TextBox 35">
            <a:extLst>
              <a:ext uri="{FF2B5EF4-FFF2-40B4-BE49-F238E27FC236}">
                <a16:creationId xmlns:a16="http://schemas.microsoft.com/office/drawing/2014/main" id="{86E60C1B-8668-4AD2-AA38-854CC918D19A}"/>
              </a:ext>
            </a:extLst>
          </p:cNvPr>
          <p:cNvSpPr txBox="1"/>
          <p:nvPr/>
        </p:nvSpPr>
        <p:spPr>
          <a:xfrm>
            <a:off x="1527217" y="1760120"/>
            <a:ext cx="1000992" cy="276999"/>
          </a:xfrm>
          <a:prstGeom prst="rect">
            <a:avLst/>
          </a:prstGeom>
          <a:solidFill>
            <a:schemeClr val="accent1"/>
          </a:solidFill>
        </p:spPr>
        <p:txBody>
          <a:bodyPr wrap="square" rtlCol="0">
            <a:spAutoFit/>
          </a:bodyPr>
          <a:lstStyle/>
          <a:p>
            <a:pPr algn="ctr"/>
            <a:r>
              <a:rPr lang="en-US" sz="1200" dirty="0">
                <a:solidFill>
                  <a:srgbClr val="F2F2F2"/>
                </a:solidFill>
              </a:rPr>
              <a:t>RAILWAY</a:t>
            </a:r>
            <a:endParaRPr lang="en-GB" sz="1200" dirty="0">
              <a:solidFill>
                <a:srgbClr val="F2F2F2"/>
              </a:solidFill>
            </a:endParaRPr>
          </a:p>
        </p:txBody>
      </p:sp>
      <p:sp>
        <p:nvSpPr>
          <p:cNvPr id="37" name="TextBox 36">
            <a:extLst>
              <a:ext uri="{FF2B5EF4-FFF2-40B4-BE49-F238E27FC236}">
                <a16:creationId xmlns:a16="http://schemas.microsoft.com/office/drawing/2014/main" id="{5B75B9CB-117C-46F9-8FA2-3C2FFEB45E90}"/>
              </a:ext>
            </a:extLst>
          </p:cNvPr>
          <p:cNvSpPr txBox="1"/>
          <p:nvPr/>
        </p:nvSpPr>
        <p:spPr>
          <a:xfrm>
            <a:off x="632889" y="3126095"/>
            <a:ext cx="1000992" cy="276999"/>
          </a:xfrm>
          <a:prstGeom prst="rect">
            <a:avLst/>
          </a:prstGeom>
          <a:solidFill>
            <a:schemeClr val="accent1"/>
          </a:solidFill>
        </p:spPr>
        <p:txBody>
          <a:bodyPr wrap="square" rtlCol="0">
            <a:spAutoFit/>
          </a:bodyPr>
          <a:lstStyle/>
          <a:p>
            <a:pPr algn="ctr"/>
            <a:r>
              <a:rPr lang="en-US" sz="1200" dirty="0">
                <a:solidFill>
                  <a:srgbClr val="F2F2F2"/>
                </a:solidFill>
              </a:rPr>
              <a:t>COASTLINE</a:t>
            </a:r>
            <a:endParaRPr lang="en-GB" sz="1200" dirty="0">
              <a:solidFill>
                <a:srgbClr val="F2F2F2"/>
              </a:solidFill>
            </a:endParaRPr>
          </a:p>
        </p:txBody>
      </p:sp>
      <p:sp>
        <p:nvSpPr>
          <p:cNvPr id="38" name="TextBox 37">
            <a:extLst>
              <a:ext uri="{FF2B5EF4-FFF2-40B4-BE49-F238E27FC236}">
                <a16:creationId xmlns:a16="http://schemas.microsoft.com/office/drawing/2014/main" id="{31B48C3E-9057-4883-ACCF-FEE0181C946D}"/>
              </a:ext>
            </a:extLst>
          </p:cNvPr>
          <p:cNvSpPr txBox="1"/>
          <p:nvPr/>
        </p:nvSpPr>
        <p:spPr>
          <a:xfrm>
            <a:off x="7070838" y="1199436"/>
            <a:ext cx="1000992" cy="276999"/>
          </a:xfrm>
          <a:prstGeom prst="rect">
            <a:avLst/>
          </a:prstGeom>
          <a:solidFill>
            <a:schemeClr val="accent1"/>
          </a:solidFill>
        </p:spPr>
        <p:txBody>
          <a:bodyPr wrap="square" rtlCol="0">
            <a:spAutoFit/>
          </a:bodyPr>
          <a:lstStyle/>
          <a:p>
            <a:pPr algn="ctr"/>
            <a:r>
              <a:rPr lang="en-US" sz="1200" dirty="0">
                <a:solidFill>
                  <a:srgbClr val="F2F2F2"/>
                </a:solidFill>
              </a:rPr>
              <a:t>HIGHWAY</a:t>
            </a:r>
            <a:endParaRPr lang="en-GB" sz="1200" dirty="0">
              <a:solidFill>
                <a:srgbClr val="F2F2F2"/>
              </a:solidFill>
            </a:endParaRPr>
          </a:p>
        </p:txBody>
      </p:sp>
      <p:sp>
        <p:nvSpPr>
          <p:cNvPr id="39" name="TextBox 38">
            <a:extLst>
              <a:ext uri="{FF2B5EF4-FFF2-40B4-BE49-F238E27FC236}">
                <a16:creationId xmlns:a16="http://schemas.microsoft.com/office/drawing/2014/main" id="{C58BF967-E443-4FE9-9D59-559F1BC72066}"/>
              </a:ext>
            </a:extLst>
          </p:cNvPr>
          <p:cNvSpPr txBox="1"/>
          <p:nvPr/>
        </p:nvSpPr>
        <p:spPr>
          <a:xfrm>
            <a:off x="9130425" y="2819400"/>
            <a:ext cx="1000992" cy="276999"/>
          </a:xfrm>
          <a:prstGeom prst="rect">
            <a:avLst/>
          </a:prstGeom>
          <a:solidFill>
            <a:schemeClr val="accent1"/>
          </a:solidFill>
        </p:spPr>
        <p:txBody>
          <a:bodyPr wrap="square" rtlCol="0">
            <a:spAutoFit/>
          </a:bodyPr>
          <a:lstStyle/>
          <a:p>
            <a:pPr algn="ctr"/>
            <a:r>
              <a:rPr lang="en-US" sz="1200" dirty="0">
                <a:solidFill>
                  <a:srgbClr val="F2F2F2"/>
                </a:solidFill>
              </a:rPr>
              <a:t>CITY</a:t>
            </a:r>
            <a:endParaRPr lang="en-GB" sz="1200" dirty="0">
              <a:solidFill>
                <a:srgbClr val="F2F2F2"/>
              </a:solidFill>
            </a:endParaRPr>
          </a:p>
        </p:txBody>
      </p:sp>
      <p:sp>
        <p:nvSpPr>
          <p:cNvPr id="40" name="TextBox 39">
            <a:extLst>
              <a:ext uri="{FF2B5EF4-FFF2-40B4-BE49-F238E27FC236}">
                <a16:creationId xmlns:a16="http://schemas.microsoft.com/office/drawing/2014/main" id="{1BFDF259-BDB4-4D24-8732-48E29B837295}"/>
              </a:ext>
            </a:extLst>
          </p:cNvPr>
          <p:cNvSpPr txBox="1"/>
          <p:nvPr/>
        </p:nvSpPr>
        <p:spPr>
          <a:xfrm>
            <a:off x="4418157" y="3666143"/>
            <a:ext cx="4027944" cy="2862322"/>
          </a:xfrm>
          <a:prstGeom prst="rect">
            <a:avLst/>
          </a:prstGeom>
          <a:solidFill>
            <a:schemeClr val="accent1"/>
          </a:solidFill>
        </p:spPr>
        <p:txBody>
          <a:bodyPr wrap="square" rtlCol="0">
            <a:spAutoFit/>
          </a:bodyPr>
          <a:lstStyle>
            <a:defPPr>
              <a:defRPr lang="en-US"/>
            </a:defPPr>
            <a:lvl1pPr algn="ctr">
              <a:defRPr sz="1200">
                <a:solidFill>
                  <a:srgbClr val="F2F2F2"/>
                </a:solidFill>
              </a:defRPr>
            </a:lvl1pPr>
          </a:lstStyle>
          <a:p>
            <a:pPr algn="l"/>
            <a:r>
              <a:rPr lang="en-US" sz="1800" dirty="0"/>
              <a:t>This is a map of one site, but all the launch sites are similar. They are nearer to the coastlines (for safety) and railways (likely for transportation requirements). </a:t>
            </a:r>
          </a:p>
          <a:p>
            <a:pPr algn="l"/>
            <a:endParaRPr lang="en-US" sz="1800" dirty="0"/>
          </a:p>
          <a:p>
            <a:pPr algn="l"/>
            <a:r>
              <a:rPr lang="en-US" sz="1800" dirty="0"/>
              <a:t>They are further away from highways and cities. This is likely for safety and perhaps to reduce noise pollution, by keeping rocket launches away from populated areas.</a:t>
            </a:r>
            <a:endParaRPr lang="en-GB" sz="1800" dirty="0"/>
          </a:p>
        </p:txBody>
      </p:sp>
    </p:spTree>
    <p:extLst>
      <p:ext uri="{BB962C8B-B14F-4D97-AF65-F5344CB8AC3E}">
        <p14:creationId xmlns:p14="http://schemas.microsoft.com/office/powerpoint/2010/main" val="25138090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 Success % for All Launch Sites</a:t>
            </a:r>
          </a:p>
        </p:txBody>
      </p:sp>
      <p:pic>
        <p:nvPicPr>
          <p:cNvPr id="6" name="Picture 5">
            <a:extLst>
              <a:ext uri="{FF2B5EF4-FFF2-40B4-BE49-F238E27FC236}">
                <a16:creationId xmlns:a16="http://schemas.microsoft.com/office/drawing/2014/main" id="{DEEBA31D-EA3B-4880-86A8-4DD19ACAF2E7}"/>
              </a:ext>
            </a:extLst>
          </p:cNvPr>
          <p:cNvPicPr>
            <a:picLocks noChangeAspect="1"/>
          </p:cNvPicPr>
          <p:nvPr/>
        </p:nvPicPr>
        <p:blipFill>
          <a:blip r:embed="rId3"/>
          <a:stretch>
            <a:fillRect/>
          </a:stretch>
        </p:blipFill>
        <p:spPr>
          <a:xfrm>
            <a:off x="297872" y="2077227"/>
            <a:ext cx="11547981" cy="4032628"/>
          </a:xfrm>
          <a:prstGeom prst="rect">
            <a:avLst/>
          </a:prstGeom>
        </p:spPr>
      </p:pic>
      <p:sp>
        <p:nvSpPr>
          <p:cNvPr id="2" name="TextBox 1">
            <a:extLst>
              <a:ext uri="{FF2B5EF4-FFF2-40B4-BE49-F238E27FC236}">
                <a16:creationId xmlns:a16="http://schemas.microsoft.com/office/drawing/2014/main" id="{D6A68D57-274A-4429-97B7-11DA66B498A9}"/>
              </a:ext>
            </a:extLst>
          </p:cNvPr>
          <p:cNvSpPr txBox="1"/>
          <p:nvPr/>
        </p:nvSpPr>
        <p:spPr>
          <a:xfrm>
            <a:off x="735916" y="1318945"/>
            <a:ext cx="10583789" cy="646331"/>
          </a:xfrm>
          <a:prstGeom prst="rect">
            <a:avLst/>
          </a:prstGeom>
          <a:noFill/>
        </p:spPr>
        <p:txBody>
          <a:bodyPr wrap="square" rtlCol="0">
            <a:spAutoFit/>
          </a:bodyPr>
          <a:lstStyle/>
          <a:p>
            <a:r>
              <a:rPr lang="en-US" dirty="0"/>
              <a:t>This chart shows that </a:t>
            </a:r>
            <a:r>
              <a:rPr lang="en-US" b="1" dirty="0"/>
              <a:t>41.7% </a:t>
            </a:r>
            <a:r>
              <a:rPr lang="en-US" dirty="0"/>
              <a:t>of all the successful launches are from the </a:t>
            </a:r>
            <a:r>
              <a:rPr lang="en-US" b="1" dirty="0"/>
              <a:t>KSC LC-39A </a:t>
            </a:r>
            <a:r>
              <a:rPr lang="en-US" dirty="0"/>
              <a:t>site. The CCAFS LC-40 site has a good share of the success at 29.2%, and the other two sites have fewer at 16.7% and 12.5%.</a:t>
            </a:r>
            <a:endParaRPr lang="en-GB" dirty="0"/>
          </a:p>
        </p:txBody>
      </p:sp>
    </p:spTree>
    <p:extLst>
      <p:ext uri="{BB962C8B-B14F-4D97-AF65-F5344CB8AC3E}">
        <p14:creationId xmlns:p14="http://schemas.microsoft.com/office/powerpoint/2010/main" val="14855931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 Launch Site with Highest Success Rate</a:t>
            </a:r>
          </a:p>
        </p:txBody>
      </p:sp>
      <p:sp>
        <p:nvSpPr>
          <p:cNvPr id="6" name="TextBox 5">
            <a:extLst>
              <a:ext uri="{FF2B5EF4-FFF2-40B4-BE49-F238E27FC236}">
                <a16:creationId xmlns:a16="http://schemas.microsoft.com/office/drawing/2014/main" id="{B04BC856-42B9-4E14-917E-8DA7D08A3302}"/>
              </a:ext>
            </a:extLst>
          </p:cNvPr>
          <p:cNvSpPr txBox="1"/>
          <p:nvPr/>
        </p:nvSpPr>
        <p:spPr>
          <a:xfrm>
            <a:off x="770011" y="1305061"/>
            <a:ext cx="10515600" cy="369332"/>
          </a:xfrm>
          <a:prstGeom prst="rect">
            <a:avLst/>
          </a:prstGeom>
          <a:noFill/>
        </p:spPr>
        <p:txBody>
          <a:bodyPr wrap="square" rtlCol="0">
            <a:spAutoFit/>
          </a:bodyPr>
          <a:lstStyle/>
          <a:p>
            <a:r>
              <a:rPr lang="en-US" dirty="0"/>
              <a:t>The following </a:t>
            </a:r>
            <a:r>
              <a:rPr lang="en-US" dirty="0">
                <a:solidFill>
                  <a:srgbClr val="121619"/>
                </a:solidFill>
              </a:rPr>
              <a:t>shows that </a:t>
            </a:r>
            <a:r>
              <a:rPr lang="en-US" b="1" dirty="0">
                <a:solidFill>
                  <a:srgbClr val="121619"/>
                </a:solidFill>
              </a:rPr>
              <a:t>76.9% of launches were successful </a:t>
            </a:r>
            <a:r>
              <a:rPr lang="en-US" dirty="0">
                <a:solidFill>
                  <a:srgbClr val="121619"/>
                </a:solidFill>
              </a:rPr>
              <a:t>and</a:t>
            </a:r>
            <a:r>
              <a:rPr lang="en-US" b="1" dirty="0">
                <a:solidFill>
                  <a:srgbClr val="121619"/>
                </a:solidFill>
              </a:rPr>
              <a:t> 23.1% failed </a:t>
            </a:r>
            <a:r>
              <a:rPr lang="en-US" dirty="0">
                <a:solidFill>
                  <a:srgbClr val="121619"/>
                </a:solidFill>
              </a:rPr>
              <a:t>from the </a:t>
            </a:r>
            <a:r>
              <a:rPr lang="en-US" b="1" dirty="0">
                <a:solidFill>
                  <a:srgbClr val="121619"/>
                </a:solidFill>
              </a:rPr>
              <a:t>KSC LC-39A </a:t>
            </a:r>
            <a:r>
              <a:rPr lang="en-US" dirty="0">
                <a:solidFill>
                  <a:srgbClr val="121619"/>
                </a:solidFill>
              </a:rPr>
              <a:t>site.</a:t>
            </a:r>
            <a:endParaRPr lang="en-GB" dirty="0">
              <a:solidFill>
                <a:srgbClr val="121619"/>
              </a:solidFill>
            </a:endParaRPr>
          </a:p>
        </p:txBody>
      </p:sp>
      <p:pic>
        <p:nvPicPr>
          <p:cNvPr id="7" name="Picture 6">
            <a:extLst>
              <a:ext uri="{FF2B5EF4-FFF2-40B4-BE49-F238E27FC236}">
                <a16:creationId xmlns:a16="http://schemas.microsoft.com/office/drawing/2014/main" id="{75629DD5-E873-4254-8368-0080F9A93BC6}"/>
              </a:ext>
            </a:extLst>
          </p:cNvPr>
          <p:cNvPicPr>
            <a:picLocks noChangeAspect="1"/>
          </p:cNvPicPr>
          <p:nvPr/>
        </p:nvPicPr>
        <p:blipFill>
          <a:blip r:embed="rId3"/>
          <a:stretch>
            <a:fillRect/>
          </a:stretch>
        </p:blipFill>
        <p:spPr>
          <a:xfrm>
            <a:off x="322466" y="1849580"/>
            <a:ext cx="11276669" cy="4054132"/>
          </a:xfrm>
          <a:prstGeom prst="rect">
            <a:avLst/>
          </a:prstGeom>
        </p:spPr>
      </p:pic>
    </p:spTree>
    <p:extLst>
      <p:ext uri="{BB962C8B-B14F-4D97-AF65-F5344CB8AC3E}">
        <p14:creationId xmlns:p14="http://schemas.microsoft.com/office/powerpoint/2010/main" val="4078658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 Payload vs Launch Outcome</a:t>
            </a:r>
          </a:p>
        </p:txBody>
      </p:sp>
      <p:sp>
        <p:nvSpPr>
          <p:cNvPr id="6" name="TextBox 5">
            <a:extLst>
              <a:ext uri="{FF2B5EF4-FFF2-40B4-BE49-F238E27FC236}">
                <a16:creationId xmlns:a16="http://schemas.microsoft.com/office/drawing/2014/main" id="{70478790-CB16-4777-B3DB-BEB3F0723B1F}"/>
              </a:ext>
            </a:extLst>
          </p:cNvPr>
          <p:cNvSpPr txBox="1"/>
          <p:nvPr/>
        </p:nvSpPr>
        <p:spPr>
          <a:xfrm>
            <a:off x="770011" y="1305061"/>
            <a:ext cx="10515600" cy="369332"/>
          </a:xfrm>
          <a:prstGeom prst="rect">
            <a:avLst/>
          </a:prstGeom>
          <a:noFill/>
        </p:spPr>
        <p:txBody>
          <a:bodyPr wrap="square" rtlCol="0">
            <a:spAutoFit/>
          </a:bodyPr>
          <a:lstStyle/>
          <a:p>
            <a:r>
              <a:rPr lang="en-US" dirty="0"/>
              <a:t>This graph includes </a:t>
            </a:r>
            <a:r>
              <a:rPr lang="en-US" b="1" dirty="0"/>
              <a:t>all launch sites and all payloads</a:t>
            </a:r>
            <a:r>
              <a:rPr lang="en-US" dirty="0"/>
              <a:t>. </a:t>
            </a:r>
            <a:endParaRPr lang="en-GB" dirty="0"/>
          </a:p>
        </p:txBody>
      </p:sp>
      <p:pic>
        <p:nvPicPr>
          <p:cNvPr id="7" name="Picture 6">
            <a:extLst>
              <a:ext uri="{FF2B5EF4-FFF2-40B4-BE49-F238E27FC236}">
                <a16:creationId xmlns:a16="http://schemas.microsoft.com/office/drawing/2014/main" id="{73F7D34B-F8BB-46CD-95AC-249B6934ABBA}"/>
              </a:ext>
            </a:extLst>
          </p:cNvPr>
          <p:cNvPicPr>
            <a:picLocks noChangeAspect="1"/>
          </p:cNvPicPr>
          <p:nvPr/>
        </p:nvPicPr>
        <p:blipFill>
          <a:blip r:embed="rId3"/>
          <a:stretch>
            <a:fillRect/>
          </a:stretch>
        </p:blipFill>
        <p:spPr>
          <a:xfrm>
            <a:off x="0" y="1718397"/>
            <a:ext cx="12192000" cy="3816064"/>
          </a:xfrm>
          <a:prstGeom prst="rect">
            <a:avLst/>
          </a:prstGeom>
        </p:spPr>
      </p:pic>
      <p:sp>
        <p:nvSpPr>
          <p:cNvPr id="8" name="TextBox 7">
            <a:extLst>
              <a:ext uri="{FF2B5EF4-FFF2-40B4-BE49-F238E27FC236}">
                <a16:creationId xmlns:a16="http://schemas.microsoft.com/office/drawing/2014/main" id="{E9D6F4B4-C74B-423E-A2A5-329AB22EBB2F}"/>
              </a:ext>
            </a:extLst>
          </p:cNvPr>
          <p:cNvSpPr txBox="1"/>
          <p:nvPr/>
        </p:nvSpPr>
        <p:spPr>
          <a:xfrm>
            <a:off x="770011" y="5611091"/>
            <a:ext cx="10327480" cy="646331"/>
          </a:xfrm>
          <a:prstGeom prst="rect">
            <a:avLst/>
          </a:prstGeom>
          <a:noFill/>
        </p:spPr>
        <p:txBody>
          <a:bodyPr wrap="square" rtlCol="0">
            <a:spAutoFit/>
          </a:bodyPr>
          <a:lstStyle/>
          <a:p>
            <a:r>
              <a:rPr lang="en-US" dirty="0"/>
              <a:t>The successful launches (i.e., class = 1) seem to be clustered between just under 2,000kg and under 4,000kg. We can use the range slider to select this range.</a:t>
            </a:r>
            <a:endParaRPr lang="en-GB" dirty="0"/>
          </a:p>
        </p:txBody>
      </p:sp>
    </p:spTree>
    <p:extLst>
      <p:ext uri="{BB962C8B-B14F-4D97-AF65-F5344CB8AC3E}">
        <p14:creationId xmlns:p14="http://schemas.microsoft.com/office/powerpoint/2010/main" val="30789814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 Payload vs Launch Outcome – cont’d</a:t>
            </a:r>
          </a:p>
        </p:txBody>
      </p:sp>
      <p:sp>
        <p:nvSpPr>
          <p:cNvPr id="6" name="TextBox 5">
            <a:extLst>
              <a:ext uri="{FF2B5EF4-FFF2-40B4-BE49-F238E27FC236}">
                <a16:creationId xmlns:a16="http://schemas.microsoft.com/office/drawing/2014/main" id="{70478790-CB16-4777-B3DB-BEB3F0723B1F}"/>
              </a:ext>
            </a:extLst>
          </p:cNvPr>
          <p:cNvSpPr txBox="1"/>
          <p:nvPr/>
        </p:nvSpPr>
        <p:spPr>
          <a:xfrm>
            <a:off x="770011" y="1305061"/>
            <a:ext cx="10515600" cy="369332"/>
          </a:xfrm>
          <a:prstGeom prst="rect">
            <a:avLst/>
          </a:prstGeom>
          <a:noFill/>
        </p:spPr>
        <p:txBody>
          <a:bodyPr wrap="square" rtlCol="0">
            <a:spAutoFit/>
          </a:bodyPr>
          <a:lstStyle/>
          <a:p>
            <a:r>
              <a:rPr lang="en-US" dirty="0"/>
              <a:t>This graph includes </a:t>
            </a:r>
            <a:r>
              <a:rPr lang="en-US" b="1" dirty="0"/>
              <a:t>all launch sites and payloads between 1,950kg and 4,000kg</a:t>
            </a:r>
            <a:r>
              <a:rPr lang="en-US" dirty="0"/>
              <a:t>. </a:t>
            </a:r>
            <a:endParaRPr lang="en-GB" dirty="0"/>
          </a:p>
        </p:txBody>
      </p:sp>
      <p:sp>
        <p:nvSpPr>
          <p:cNvPr id="8" name="TextBox 7">
            <a:extLst>
              <a:ext uri="{FF2B5EF4-FFF2-40B4-BE49-F238E27FC236}">
                <a16:creationId xmlns:a16="http://schemas.microsoft.com/office/drawing/2014/main" id="{E9D6F4B4-C74B-423E-A2A5-329AB22EBB2F}"/>
              </a:ext>
            </a:extLst>
          </p:cNvPr>
          <p:cNvSpPr txBox="1"/>
          <p:nvPr/>
        </p:nvSpPr>
        <p:spPr>
          <a:xfrm>
            <a:off x="770011" y="5611091"/>
            <a:ext cx="10327480" cy="646331"/>
          </a:xfrm>
          <a:prstGeom prst="rect">
            <a:avLst/>
          </a:prstGeom>
          <a:noFill/>
        </p:spPr>
        <p:txBody>
          <a:bodyPr wrap="square" rtlCol="0">
            <a:spAutoFit/>
          </a:bodyPr>
          <a:lstStyle/>
          <a:p>
            <a:r>
              <a:rPr lang="en-US" dirty="0"/>
              <a:t>This is where most of the successful launches (i.e., class = 1) are clustered. The chart shows that most of the successful launches use the </a:t>
            </a:r>
            <a:r>
              <a:rPr lang="en-US" b="1" dirty="0"/>
              <a:t>FT</a:t>
            </a:r>
            <a:r>
              <a:rPr lang="en-US" dirty="0"/>
              <a:t> booster version.</a:t>
            </a:r>
            <a:endParaRPr lang="en-GB" dirty="0"/>
          </a:p>
        </p:txBody>
      </p:sp>
      <p:pic>
        <p:nvPicPr>
          <p:cNvPr id="4" name="Picture 3">
            <a:extLst>
              <a:ext uri="{FF2B5EF4-FFF2-40B4-BE49-F238E27FC236}">
                <a16:creationId xmlns:a16="http://schemas.microsoft.com/office/drawing/2014/main" id="{F3F42CE0-5596-4944-B28E-79D62568EAAC}"/>
              </a:ext>
            </a:extLst>
          </p:cNvPr>
          <p:cNvPicPr>
            <a:picLocks noChangeAspect="1"/>
          </p:cNvPicPr>
          <p:nvPr/>
        </p:nvPicPr>
        <p:blipFill>
          <a:blip r:embed="rId3"/>
          <a:stretch>
            <a:fillRect/>
          </a:stretch>
        </p:blipFill>
        <p:spPr>
          <a:xfrm>
            <a:off x="0" y="1723650"/>
            <a:ext cx="12192000" cy="3805558"/>
          </a:xfrm>
          <a:prstGeom prst="rect">
            <a:avLst/>
          </a:prstGeom>
        </p:spPr>
      </p:pic>
    </p:spTree>
    <p:extLst>
      <p:ext uri="{BB962C8B-B14F-4D97-AF65-F5344CB8AC3E}">
        <p14:creationId xmlns:p14="http://schemas.microsoft.com/office/powerpoint/2010/main" val="1122055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371600"/>
            <a:ext cx="10515600" cy="4653973"/>
          </a:xfrm>
          <a:prstGeom prst="rect">
            <a:avLst/>
          </a:prstGeom>
        </p:spPr>
        <p:txBody>
          <a:bodyPr vert="horz" lIns="91440" tIns="45720" rIns="91440" bIns="45720" rtlCol="0" anchor="t">
            <a:noAutofit/>
          </a:bodyPr>
          <a:lstStyle/>
          <a:p>
            <a:pPr marL="0" indent="0">
              <a:buNone/>
            </a:pPr>
            <a:r>
              <a:rPr lang="en-US" sz="1800" dirty="0">
                <a:ea typeface="Roboto" panose="02000000000000000000" pitchFamily="2" charset="0"/>
              </a:rPr>
              <a:t>The first method used for data collection is the SpaceX Open Source REST API described by </a:t>
            </a:r>
          </a:p>
          <a:p>
            <a:pPr marL="0" indent="0">
              <a:buNone/>
            </a:pPr>
            <a:r>
              <a:rPr lang="en-US" sz="1800" dirty="0">
                <a:ea typeface="Roboto" panose="02000000000000000000" pitchFamily="2" charset="0"/>
                <a:hlinkClick r:id="rId3"/>
              </a:rPr>
              <a:t>https://github.com/r-spacex/SpaceX-API</a:t>
            </a:r>
            <a:endParaRPr lang="en-US" sz="1800" dirty="0">
              <a:ea typeface="Roboto" panose="02000000000000000000" pitchFamily="2" charset="0"/>
            </a:endParaRPr>
          </a:p>
          <a:p>
            <a:pPr marL="0" indent="0">
              <a:buNone/>
            </a:pPr>
            <a:endParaRPr lang="en-US" sz="1800" dirty="0">
              <a:ea typeface="Roboto" panose="02000000000000000000" pitchFamily="2" charset="0"/>
            </a:endParaRPr>
          </a:p>
          <a:p>
            <a:pPr marL="0" indent="0">
              <a:buNone/>
            </a:pPr>
            <a:r>
              <a:rPr lang="en-US" sz="1800" dirty="0">
                <a:ea typeface="Roboto" panose="02000000000000000000" pitchFamily="2" charset="0"/>
              </a:rPr>
              <a:t>The main launch data for all past SpaceX launches is retrieved from the REST API endpoint </a:t>
            </a:r>
          </a:p>
          <a:p>
            <a:pPr marL="0" indent="0">
              <a:buNone/>
            </a:pPr>
            <a:r>
              <a:rPr lang="en-GB" sz="1800" b="0" i="0" dirty="0">
                <a:solidFill>
                  <a:srgbClr val="24292F"/>
                </a:solidFill>
                <a:effectLst/>
                <a:ea typeface="Roboto" panose="02000000000000000000" pitchFamily="2" charset="0"/>
                <a:hlinkClick r:id="rId4"/>
              </a:rPr>
              <a:t>https://api.spacexdata.com/v4/launches/past</a:t>
            </a:r>
            <a:endParaRPr lang="en-GB" sz="1800" b="0" i="0" dirty="0">
              <a:solidFill>
                <a:srgbClr val="24292F"/>
              </a:solidFill>
              <a:effectLst/>
              <a:ea typeface="Roboto" panose="02000000000000000000" pitchFamily="2" charset="0"/>
            </a:endParaRPr>
          </a:p>
          <a:p>
            <a:pPr marL="0" indent="0">
              <a:buNone/>
            </a:pPr>
            <a:r>
              <a:rPr lang="en-US" sz="1800" b="0" i="0" dirty="0">
                <a:solidFill>
                  <a:srgbClr val="24292F"/>
                </a:solidFill>
                <a:effectLst/>
                <a:ea typeface="Roboto" panose="02000000000000000000" pitchFamily="2" charset="0"/>
              </a:rPr>
              <a:t>(To make the requested JSON results more consistent, we will use the following static response object for this project:</a:t>
            </a:r>
          </a:p>
          <a:p>
            <a:pPr marL="0" indent="0">
              <a:buNone/>
            </a:pPr>
            <a:r>
              <a:rPr lang="en-US" sz="1800" b="0" i="0" dirty="0">
                <a:solidFill>
                  <a:srgbClr val="24292F"/>
                </a:solidFill>
                <a:effectLst/>
                <a:ea typeface="Roboto" panose="02000000000000000000" pitchFamily="2" charset="0"/>
                <a:hlinkClick r:id="rId5"/>
              </a:rPr>
              <a:t>https://cf-courses-data.s3.us.cloud-object-storage.appdomain.cloud/IBM-DS0321EN-SkillsNetwork/datasets/API_call_spacex_api.json</a:t>
            </a:r>
            <a:r>
              <a:rPr lang="en-US" sz="1800" b="0" i="0" dirty="0">
                <a:solidFill>
                  <a:srgbClr val="24292F"/>
                </a:solidFill>
                <a:effectLst/>
                <a:ea typeface="Roboto" panose="02000000000000000000" pitchFamily="2" charset="0"/>
              </a:rPr>
              <a:t>)</a:t>
            </a:r>
            <a:endParaRPr lang="en-US" sz="1800" dirty="0">
              <a:solidFill>
                <a:srgbClr val="24292F"/>
              </a:solidFill>
              <a:ea typeface="Roboto" panose="02000000000000000000" pitchFamily="2" charset="0"/>
            </a:endParaRPr>
          </a:p>
          <a:p>
            <a:pPr marL="0" indent="0">
              <a:buNone/>
            </a:pPr>
            <a:endParaRPr lang="en-GB" sz="1800" b="0" i="0" dirty="0">
              <a:solidFill>
                <a:srgbClr val="24292F"/>
              </a:solidFill>
              <a:effectLst/>
              <a:ea typeface="Roboto" panose="02000000000000000000" pitchFamily="2" charset="0"/>
            </a:endParaRPr>
          </a:p>
          <a:p>
            <a:pPr marL="0" indent="0">
              <a:buNone/>
            </a:pPr>
            <a:r>
              <a:rPr lang="en-GB" sz="1800" b="0" i="0" dirty="0">
                <a:solidFill>
                  <a:srgbClr val="24292F"/>
                </a:solidFill>
                <a:effectLst/>
                <a:ea typeface="Roboto" panose="02000000000000000000" pitchFamily="2" charset="0"/>
              </a:rPr>
              <a:t>We use the Python </a:t>
            </a:r>
            <a:r>
              <a:rPr lang="en-GB" sz="1800" b="1" i="0" dirty="0">
                <a:solidFill>
                  <a:srgbClr val="24292F"/>
                </a:solidFill>
                <a:effectLst/>
                <a:ea typeface="Roboto" panose="02000000000000000000" pitchFamily="2" charset="0"/>
              </a:rPr>
              <a:t>requests</a:t>
            </a:r>
            <a:r>
              <a:rPr lang="en-GB" sz="1800" b="0" i="0" dirty="0">
                <a:solidFill>
                  <a:srgbClr val="24292F"/>
                </a:solidFill>
                <a:effectLst/>
                <a:ea typeface="Roboto" panose="02000000000000000000" pitchFamily="2" charset="0"/>
              </a:rPr>
              <a:t> library to access the https API endpoints. This </a:t>
            </a:r>
            <a:r>
              <a:rPr lang="en-US" sz="1800" dirty="0">
                <a:ea typeface="Roboto" panose="02000000000000000000" pitchFamily="2" charset="0"/>
              </a:rPr>
              <a:t>returns the data in JSON format, which we store as a variable using Python </a:t>
            </a:r>
            <a:r>
              <a:rPr lang="en-US" sz="1800" b="1" dirty="0">
                <a:ea typeface="Roboto" panose="02000000000000000000" pitchFamily="2" charset="0"/>
              </a:rPr>
              <a:t>json() </a:t>
            </a:r>
            <a:r>
              <a:rPr lang="en-US" sz="1800" dirty="0">
                <a:ea typeface="Roboto" panose="02000000000000000000" pitchFamily="2" charset="0"/>
              </a:rPr>
              <a:t>method and then convert it to a Pandas dataframe using the Pandas </a:t>
            </a:r>
            <a:r>
              <a:rPr lang="en-US" sz="1800" b="1" dirty="0">
                <a:ea typeface="Roboto" panose="02000000000000000000" pitchFamily="2" charset="0"/>
              </a:rPr>
              <a:t>json_normalize() </a:t>
            </a:r>
            <a:r>
              <a:rPr lang="en-US" sz="1800" dirty="0">
                <a:ea typeface="Roboto" panose="02000000000000000000" pitchFamily="2" charset="0"/>
              </a:rPr>
              <a:t>method.</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18979938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61</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67FEEB9D-4ADC-4F08-8DFC-13CA17084EB0}"/>
              </a:ext>
            </a:extLst>
          </p:cNvPr>
          <p:cNvPicPr>
            <a:picLocks noChangeAspect="1"/>
          </p:cNvPicPr>
          <p:nvPr/>
        </p:nvPicPr>
        <p:blipFill>
          <a:blip r:embed="rId3"/>
          <a:stretch>
            <a:fillRect/>
          </a:stretch>
        </p:blipFill>
        <p:spPr>
          <a:xfrm>
            <a:off x="770011" y="1413511"/>
            <a:ext cx="6629226" cy="5013700"/>
          </a:xfrm>
          <a:prstGeom prst="rect">
            <a:avLst/>
          </a:prstGeom>
        </p:spPr>
      </p:pic>
      <p:sp>
        <p:nvSpPr>
          <p:cNvPr id="6" name="TextBox 5">
            <a:extLst>
              <a:ext uri="{FF2B5EF4-FFF2-40B4-BE49-F238E27FC236}">
                <a16:creationId xmlns:a16="http://schemas.microsoft.com/office/drawing/2014/main" id="{025EAABD-EC22-4706-B481-107B96F3F813}"/>
              </a:ext>
            </a:extLst>
          </p:cNvPr>
          <p:cNvSpPr txBox="1"/>
          <p:nvPr/>
        </p:nvSpPr>
        <p:spPr>
          <a:xfrm>
            <a:off x="7949045" y="2670464"/>
            <a:ext cx="2379519" cy="1477328"/>
          </a:xfrm>
          <a:prstGeom prst="rect">
            <a:avLst/>
          </a:prstGeom>
          <a:noFill/>
        </p:spPr>
        <p:txBody>
          <a:bodyPr wrap="square" rtlCol="0">
            <a:spAutoFit/>
          </a:bodyPr>
          <a:lstStyle/>
          <a:p>
            <a:r>
              <a:rPr lang="en-US" dirty="0"/>
              <a:t>All 4 classification models perform the same. The accuracy scores are exactly the same for all four tests.</a:t>
            </a:r>
            <a:endParaRPr lang="en-GB" dirty="0"/>
          </a:p>
        </p:txBody>
      </p:sp>
    </p:spTree>
    <p:extLst>
      <p:ext uri="{BB962C8B-B14F-4D97-AF65-F5344CB8AC3E}">
        <p14:creationId xmlns:p14="http://schemas.microsoft.com/office/powerpoint/2010/main" val="37861830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62</a:t>
            </a:fld>
            <a:endParaRPr lang="en-US"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3C69AD0-2952-4612-B794-FFFC0153F26C}"/>
              </a:ext>
            </a:extLst>
          </p:cNvPr>
          <p:cNvPicPr>
            <a:picLocks noChangeAspect="1"/>
          </p:cNvPicPr>
          <p:nvPr/>
        </p:nvPicPr>
        <p:blipFill>
          <a:blip r:embed="rId3"/>
          <a:stretch>
            <a:fillRect/>
          </a:stretch>
        </p:blipFill>
        <p:spPr>
          <a:xfrm>
            <a:off x="770010" y="1438274"/>
            <a:ext cx="6451671" cy="4994071"/>
          </a:xfrm>
          <a:prstGeom prst="rect">
            <a:avLst/>
          </a:prstGeom>
        </p:spPr>
      </p:pic>
      <p:sp>
        <p:nvSpPr>
          <p:cNvPr id="7" name="TextBox 6">
            <a:extLst>
              <a:ext uri="{FF2B5EF4-FFF2-40B4-BE49-F238E27FC236}">
                <a16:creationId xmlns:a16="http://schemas.microsoft.com/office/drawing/2014/main" id="{637F3E46-0D61-48B4-99C9-0DB47BAE24E9}"/>
              </a:ext>
            </a:extLst>
          </p:cNvPr>
          <p:cNvSpPr txBox="1"/>
          <p:nvPr/>
        </p:nvSpPr>
        <p:spPr>
          <a:xfrm>
            <a:off x="7543800" y="2570884"/>
            <a:ext cx="3914172" cy="2862322"/>
          </a:xfrm>
          <a:prstGeom prst="rect">
            <a:avLst/>
          </a:prstGeom>
          <a:noFill/>
        </p:spPr>
        <p:txBody>
          <a:bodyPr wrap="square" rtlCol="0">
            <a:spAutoFit/>
          </a:bodyPr>
          <a:lstStyle/>
          <a:p>
            <a:r>
              <a:rPr lang="en-US" dirty="0"/>
              <a:t>The confusion matrix is identical for all four classification models.</a:t>
            </a:r>
          </a:p>
          <a:p>
            <a:endParaRPr lang="en-US" dirty="0"/>
          </a:p>
          <a:p>
            <a:r>
              <a:rPr lang="en-US" dirty="0"/>
              <a:t>The matrix shows 15 correct predictions out of 18. The 3 incorrect predictions are false positives shown in the upper-right quadrant. That is, there were 3 predictions for a successful landing that actually ended in failure. There were no false negatives.</a:t>
            </a:r>
          </a:p>
        </p:txBody>
      </p:sp>
    </p:spTree>
    <p:extLst>
      <p:ext uri="{BB962C8B-B14F-4D97-AF65-F5344CB8AC3E}">
        <p14:creationId xmlns:p14="http://schemas.microsoft.com/office/powerpoint/2010/main" val="36539252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52055" y="1330037"/>
            <a:ext cx="10515600" cy="1091046"/>
          </a:xfrm>
          <a:prstGeom prst="rect">
            <a:avLst/>
          </a:prstGeom>
        </p:spPr>
        <p:txBody>
          <a:bodyPr>
            <a:noAutofit/>
          </a:bodyPr>
          <a:lstStyle/>
          <a:p>
            <a:pPr marL="0" indent="0">
              <a:lnSpc>
                <a:spcPct val="100000"/>
              </a:lnSpc>
              <a:spcBef>
                <a:spcPts val="1400"/>
              </a:spcBef>
              <a:buNone/>
            </a:pPr>
            <a:r>
              <a:rPr lang="en-US" sz="1600" dirty="0">
                <a:solidFill>
                  <a:schemeClr val="accent3">
                    <a:lumMod val="25000"/>
                  </a:schemeClr>
                </a:solidFill>
              </a:rPr>
              <a:t>1) During the Exploratory Data Analysis (EDA) several relationships between the independent variables and launch results were discovered. Using various techniques such as mapping, scatter plots, pie charts, SQL queries, etc. we decided which features to use in the models. However, more work that is outside the scope of this project is probably required to determine the importance of the features/independent variables. </a:t>
            </a:r>
          </a:p>
          <a:p>
            <a:pPr marL="0" indent="0">
              <a:lnSpc>
                <a:spcPct val="100000"/>
              </a:lnSpc>
              <a:spcBef>
                <a:spcPts val="1400"/>
              </a:spcBef>
              <a:buNone/>
            </a:pPr>
            <a:endParaRPr lang="en-US" sz="1600" b="0" dirty="0">
              <a:solidFill>
                <a:srgbClr val="D4D4D4"/>
              </a:solidFill>
              <a:effectLst/>
              <a:highlight>
                <a:srgbClr val="121619"/>
              </a:highlight>
              <a:latin typeface="Consolas" panose="020B0609020204030204" pitchFamily="49"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
        <p:nvSpPr>
          <p:cNvPr id="8" name="Content Placeholder 3">
            <a:extLst>
              <a:ext uri="{FF2B5EF4-FFF2-40B4-BE49-F238E27FC236}">
                <a16:creationId xmlns:a16="http://schemas.microsoft.com/office/drawing/2014/main" id="{3CDBA50E-2332-4C3D-8B10-E6BC03476B98}"/>
              </a:ext>
            </a:extLst>
          </p:cNvPr>
          <p:cNvSpPr txBox="1">
            <a:spLocks/>
          </p:cNvSpPr>
          <p:nvPr/>
        </p:nvSpPr>
        <p:spPr>
          <a:xfrm>
            <a:off x="5829299" y="2440194"/>
            <a:ext cx="5538355" cy="35853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chemeClr val="accent3">
                    <a:lumMod val="25000"/>
                  </a:schemeClr>
                </a:solidFill>
              </a:rPr>
              <a:t>For example, on the Decision Tree model, the importance of the features is retrieved using this code: </a:t>
            </a:r>
          </a:p>
          <a:p>
            <a:pPr marL="0" indent="0">
              <a:lnSpc>
                <a:spcPct val="100000"/>
              </a:lnSpc>
              <a:spcBef>
                <a:spcPts val="1400"/>
              </a:spcBef>
              <a:buFont typeface="Arial" panose="020B0604020202020204" pitchFamily="34" charset="0"/>
              <a:buNone/>
            </a:pPr>
            <a:r>
              <a:rPr lang="en-US" sz="1600" dirty="0">
                <a:solidFill>
                  <a:srgbClr val="9CDCFE"/>
                </a:solidFill>
                <a:highlight>
                  <a:srgbClr val="121619"/>
                </a:highlight>
                <a:latin typeface="Consolas" panose="020B0609020204030204" pitchFamily="49" charset="0"/>
              </a:rPr>
              <a:t>tree_gs</a:t>
            </a:r>
            <a:r>
              <a:rPr lang="en-US" sz="1600" dirty="0">
                <a:solidFill>
                  <a:srgbClr val="D4D4D4"/>
                </a:solidFill>
                <a:highlight>
                  <a:srgbClr val="121619"/>
                </a:highlight>
                <a:latin typeface="Consolas" panose="020B0609020204030204" pitchFamily="49" charset="0"/>
              </a:rPr>
              <a:t>.</a:t>
            </a:r>
            <a:r>
              <a:rPr lang="en-US" sz="1600" dirty="0">
                <a:solidFill>
                  <a:srgbClr val="9CDCFE"/>
                </a:solidFill>
                <a:highlight>
                  <a:srgbClr val="121619"/>
                </a:highlight>
                <a:latin typeface="Consolas" panose="020B0609020204030204" pitchFamily="49" charset="0"/>
              </a:rPr>
              <a:t>best_estimator_</a:t>
            </a:r>
            <a:r>
              <a:rPr lang="en-US" sz="1600" dirty="0">
                <a:solidFill>
                  <a:srgbClr val="D4D4D4"/>
                </a:solidFill>
                <a:highlight>
                  <a:srgbClr val="121619"/>
                </a:highlight>
                <a:latin typeface="Consolas" panose="020B0609020204030204" pitchFamily="49" charset="0"/>
              </a:rPr>
              <a:t>.</a:t>
            </a:r>
            <a:r>
              <a:rPr lang="en-US" sz="1600" dirty="0" err="1">
                <a:solidFill>
                  <a:srgbClr val="D4D4D4"/>
                </a:solidFill>
                <a:highlight>
                  <a:srgbClr val="121619"/>
                </a:highlight>
                <a:latin typeface="Consolas" panose="020B0609020204030204" pitchFamily="49" charset="0"/>
              </a:rPr>
              <a:t>feature_importances</a:t>
            </a:r>
            <a:r>
              <a:rPr lang="en-US" sz="1600" dirty="0">
                <a:solidFill>
                  <a:srgbClr val="D4D4D4"/>
                </a:solidFill>
                <a:highlight>
                  <a:srgbClr val="121619"/>
                </a:highlight>
                <a:latin typeface="Consolas" panose="020B0609020204030204" pitchFamily="49" charset="0"/>
              </a:rPr>
              <a:t>_</a:t>
            </a:r>
          </a:p>
          <a:p>
            <a:pPr marL="0" indent="0">
              <a:lnSpc>
                <a:spcPct val="100000"/>
              </a:lnSpc>
              <a:spcBef>
                <a:spcPts val="1400"/>
              </a:spcBef>
              <a:buNone/>
            </a:pPr>
            <a:r>
              <a:rPr lang="en-US" sz="1600" dirty="0">
                <a:solidFill>
                  <a:schemeClr val="accent3">
                    <a:lumMod val="25000"/>
                  </a:schemeClr>
                </a:solidFill>
              </a:rPr>
              <a:t>Using these values, we can plot the features sorted by their importance. As we can see, only the first 4 features are important, and the rest have zero importance. </a:t>
            </a:r>
          </a:p>
          <a:p>
            <a:pPr marL="0" indent="0">
              <a:lnSpc>
                <a:spcPct val="100000"/>
              </a:lnSpc>
              <a:spcBef>
                <a:spcPts val="1400"/>
              </a:spcBef>
              <a:buNone/>
            </a:pPr>
            <a:r>
              <a:rPr lang="en-US" sz="1600" dirty="0">
                <a:solidFill>
                  <a:schemeClr val="accent3">
                    <a:lumMod val="25000"/>
                  </a:schemeClr>
                </a:solidFill>
              </a:rPr>
              <a:t>We could do this for the different models to make the pipeline more efficient by eliminating unimportant columns from the data.</a:t>
            </a:r>
            <a:endParaRPr lang="en-US" sz="1600" dirty="0">
              <a:solidFill>
                <a:srgbClr val="D4D4D4"/>
              </a:solidFill>
              <a:highlight>
                <a:srgbClr val="121619"/>
              </a:highlight>
              <a:latin typeface="Consolas" panose="020B0609020204030204" pitchFamily="49" charset="0"/>
            </a:endParaRPr>
          </a:p>
        </p:txBody>
      </p:sp>
      <p:pic>
        <p:nvPicPr>
          <p:cNvPr id="10" name="Picture 9">
            <a:extLst>
              <a:ext uri="{FF2B5EF4-FFF2-40B4-BE49-F238E27FC236}">
                <a16:creationId xmlns:a16="http://schemas.microsoft.com/office/drawing/2014/main" id="{327DBA49-94A3-47B7-BBE2-5C97854A35FE}"/>
              </a:ext>
            </a:extLst>
          </p:cNvPr>
          <p:cNvPicPr>
            <a:picLocks noChangeAspect="1"/>
          </p:cNvPicPr>
          <p:nvPr/>
        </p:nvPicPr>
        <p:blipFill>
          <a:blip r:embed="rId3"/>
          <a:stretch>
            <a:fillRect/>
          </a:stretch>
        </p:blipFill>
        <p:spPr>
          <a:xfrm>
            <a:off x="852055" y="2440194"/>
            <a:ext cx="4738254" cy="4161866"/>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64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52055" y="1330036"/>
            <a:ext cx="10515600" cy="4166755"/>
          </a:xfrm>
          <a:prstGeom prst="rect">
            <a:avLst/>
          </a:prstGeom>
        </p:spPr>
        <p:txBody>
          <a:bodyPr>
            <a:normAutofit/>
          </a:bodyPr>
          <a:lstStyle/>
          <a:p>
            <a:pPr marL="0" indent="0">
              <a:lnSpc>
                <a:spcPct val="100000"/>
              </a:lnSpc>
              <a:spcBef>
                <a:spcPts val="1400"/>
              </a:spcBef>
              <a:buNone/>
            </a:pPr>
            <a:endParaRPr lang="en-US" sz="1600" dirty="0">
              <a:solidFill>
                <a:schemeClr val="accent3">
                  <a:lumMod val="25000"/>
                </a:schemeClr>
              </a:solidFill>
            </a:endParaRPr>
          </a:p>
          <a:p>
            <a:pPr marL="0" indent="0">
              <a:lnSpc>
                <a:spcPct val="100000"/>
              </a:lnSpc>
              <a:spcBef>
                <a:spcPts val="1400"/>
              </a:spcBef>
              <a:buNone/>
            </a:pPr>
            <a:r>
              <a:rPr lang="en-US" sz="1600" dirty="0">
                <a:solidFill>
                  <a:schemeClr val="accent3">
                    <a:lumMod val="25000"/>
                  </a:schemeClr>
                </a:solidFill>
              </a:rPr>
              <a:t>2) The EDA allowed us to understand commonalities in launches, for example, the launch sites are closer to oceans and transportation (rail), but further from built up areas like cities and highways.</a:t>
            </a:r>
          </a:p>
          <a:p>
            <a:pPr marL="0" indent="0">
              <a:lnSpc>
                <a:spcPct val="100000"/>
              </a:lnSpc>
              <a:spcBef>
                <a:spcPts val="1400"/>
              </a:spcBef>
              <a:buNone/>
            </a:pPr>
            <a:endParaRPr lang="en-US" sz="1600" dirty="0">
              <a:solidFill>
                <a:schemeClr val="accent3">
                  <a:lumMod val="25000"/>
                </a:schemeClr>
              </a:solidFill>
            </a:endParaRPr>
          </a:p>
          <a:p>
            <a:pPr marL="0" indent="0">
              <a:lnSpc>
                <a:spcPct val="100000"/>
              </a:lnSpc>
              <a:spcBef>
                <a:spcPts val="1400"/>
              </a:spcBef>
              <a:buNone/>
            </a:pPr>
            <a:r>
              <a:rPr lang="en-US" sz="1600" dirty="0">
                <a:solidFill>
                  <a:schemeClr val="accent3">
                    <a:lumMod val="25000"/>
                  </a:schemeClr>
                </a:solidFill>
              </a:rPr>
              <a:t>3) Four different models were trained/tested (Logistic Regression, SVM, Decision Tree and KNN), they all had the same results, that is, the same accuracy and confusion matrices. </a:t>
            </a:r>
          </a:p>
          <a:p>
            <a:pPr marL="0" indent="0">
              <a:lnSpc>
                <a:spcPct val="100000"/>
              </a:lnSpc>
              <a:spcBef>
                <a:spcPts val="1400"/>
              </a:spcBef>
              <a:buNone/>
            </a:pPr>
            <a:endParaRPr lang="en-US" sz="1600" dirty="0">
              <a:solidFill>
                <a:schemeClr val="accent3">
                  <a:lumMod val="25000"/>
                </a:schemeClr>
              </a:solidFill>
            </a:endParaRPr>
          </a:p>
          <a:p>
            <a:pPr marL="0" indent="0">
              <a:lnSpc>
                <a:spcPct val="100000"/>
              </a:lnSpc>
              <a:spcBef>
                <a:spcPts val="1400"/>
              </a:spcBef>
              <a:buNone/>
            </a:pPr>
            <a:r>
              <a:rPr lang="en-US" sz="1600" dirty="0">
                <a:solidFill>
                  <a:schemeClr val="accent3">
                    <a:lumMod val="25000"/>
                  </a:schemeClr>
                </a:solidFill>
              </a:rPr>
              <a:t>4) We can predict the outcome of future launches with 83%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4904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 – cont’d</a:t>
            </a:r>
            <a:endParaRPr lang="en-US" dirty="0">
              <a:solidFill>
                <a:srgbClr val="0B49CB"/>
              </a:solidFill>
            </a:endParaRPr>
          </a:p>
        </p:txBody>
      </p:sp>
    </p:spTree>
    <p:extLst>
      <p:ext uri="{BB962C8B-B14F-4D97-AF65-F5344CB8AC3E}">
        <p14:creationId xmlns:p14="http://schemas.microsoft.com/office/powerpoint/2010/main" val="15666246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65</a:t>
            </a:fld>
            <a:endParaRPr lang="en-US"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1 – Input/Output Datasets</a:t>
            </a:r>
            <a:endParaRPr lang="en-US" dirty="0">
              <a:solidFill>
                <a:srgbClr val="0B49CB"/>
              </a:solidFill>
            </a:endParaRPr>
          </a:p>
        </p:txBody>
      </p:sp>
      <p:sp>
        <p:nvSpPr>
          <p:cNvPr id="7" name="Content Placeholder 4">
            <a:extLst>
              <a:ext uri="{FF2B5EF4-FFF2-40B4-BE49-F238E27FC236}">
                <a16:creationId xmlns:a16="http://schemas.microsoft.com/office/drawing/2014/main" id="{93541743-16C8-4C1D-A8CB-126190D98FB9}"/>
              </a:ext>
            </a:extLst>
          </p:cNvPr>
          <p:cNvSpPr txBox="1">
            <a:spLocks/>
          </p:cNvSpPr>
          <p:nvPr/>
        </p:nvSpPr>
        <p:spPr>
          <a:xfrm>
            <a:off x="770011" y="1406768"/>
            <a:ext cx="10515600" cy="53457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200" dirty="0">
                <a:solidFill>
                  <a:schemeClr val="accent3">
                    <a:lumMod val="25000"/>
                  </a:schemeClr>
                </a:solidFill>
              </a:rPr>
              <a:t>1) </a:t>
            </a:r>
            <a:r>
              <a:rPr lang="en-US" sz="1200" dirty="0" err="1">
                <a:solidFill>
                  <a:schemeClr val="accent3">
                    <a:lumMod val="25000"/>
                  </a:schemeClr>
                </a:solidFill>
              </a:rPr>
              <a:t>jupyter</a:t>
            </a:r>
            <a:r>
              <a:rPr lang="en-US" sz="1200" dirty="0">
                <a:solidFill>
                  <a:schemeClr val="accent3">
                    <a:lumMod val="25000"/>
                  </a:schemeClr>
                </a:solidFill>
              </a:rPr>
              <a:t>-labs-</a:t>
            </a:r>
            <a:r>
              <a:rPr lang="en-US" sz="1200" dirty="0" err="1">
                <a:solidFill>
                  <a:schemeClr val="accent3">
                    <a:lumMod val="25000"/>
                  </a:schemeClr>
                </a:solidFill>
              </a:rPr>
              <a:t>spacex</a:t>
            </a:r>
            <a:r>
              <a:rPr lang="en-US" sz="1200" dirty="0">
                <a:solidFill>
                  <a:schemeClr val="accent3">
                    <a:lumMod val="25000"/>
                  </a:schemeClr>
                </a:solidFill>
              </a:rPr>
              <a:t>-data-collection-</a:t>
            </a:r>
            <a:r>
              <a:rPr lang="en-US" sz="1200" dirty="0" err="1">
                <a:solidFill>
                  <a:schemeClr val="accent3">
                    <a:lumMod val="25000"/>
                  </a:schemeClr>
                </a:solidFill>
              </a:rPr>
              <a:t>api.ipynb</a:t>
            </a:r>
            <a:endParaRPr lang="en-US" sz="1200" dirty="0">
              <a:solidFill>
                <a:schemeClr val="accent3">
                  <a:lumMod val="25000"/>
                </a:schemeClr>
              </a:solidFill>
            </a:endParaRPr>
          </a:p>
          <a:p>
            <a:pPr lvl="1">
              <a:lnSpc>
                <a:spcPct val="100000"/>
              </a:lnSpc>
              <a:spcBef>
                <a:spcPts val="0"/>
              </a:spcBef>
            </a:pPr>
            <a:r>
              <a:rPr lang="en-US" sz="1200" dirty="0">
                <a:solidFill>
                  <a:schemeClr val="accent3">
                    <a:lumMod val="25000"/>
                  </a:schemeClr>
                </a:solidFill>
              </a:rPr>
              <a:t>in: https://</a:t>
            </a:r>
            <a:r>
              <a:rPr lang="en-US" sz="1200" b="1" dirty="0">
                <a:solidFill>
                  <a:schemeClr val="accent3">
                    <a:lumMod val="25000"/>
                  </a:schemeClr>
                </a:solidFill>
              </a:rPr>
              <a:t>api.spacexdata.com/v4/launches/&lt;xxx&gt;</a:t>
            </a:r>
          </a:p>
          <a:p>
            <a:pPr lvl="1">
              <a:lnSpc>
                <a:spcPct val="100000"/>
              </a:lnSpc>
              <a:spcBef>
                <a:spcPts val="0"/>
              </a:spcBef>
            </a:pPr>
            <a:r>
              <a:rPr lang="en-US" sz="1200" dirty="0">
                <a:solidFill>
                  <a:schemeClr val="accent3">
                    <a:lumMod val="25000"/>
                  </a:schemeClr>
                </a:solidFill>
              </a:rPr>
              <a:t>out: </a:t>
            </a:r>
            <a:r>
              <a:rPr lang="en-US" sz="1200" b="1" dirty="0">
                <a:solidFill>
                  <a:srgbClr val="24292F"/>
                </a:solidFill>
                <a:highlight>
                  <a:srgbClr val="00FF00"/>
                </a:highlight>
                <a:ea typeface="Roboto" panose="02000000000000000000" pitchFamily="2" charset="0"/>
              </a:rPr>
              <a:t>dataset_part_1.csv</a:t>
            </a:r>
          </a:p>
          <a:p>
            <a:pPr marL="0" indent="0">
              <a:lnSpc>
                <a:spcPct val="10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00000"/>
              </a:lnSpc>
              <a:spcBef>
                <a:spcPts val="0"/>
              </a:spcBef>
              <a:buFont typeface="Arial" panose="020B0604020202020204" pitchFamily="34" charset="0"/>
              <a:buNone/>
            </a:pPr>
            <a:r>
              <a:rPr lang="en-US" sz="1200" dirty="0">
                <a:solidFill>
                  <a:schemeClr val="accent3">
                    <a:lumMod val="25000"/>
                  </a:schemeClr>
                </a:solidFill>
              </a:rPr>
              <a:t>2) </a:t>
            </a:r>
            <a:r>
              <a:rPr lang="en-US" sz="1200" dirty="0" err="1">
                <a:solidFill>
                  <a:schemeClr val="accent3">
                    <a:lumMod val="25000"/>
                  </a:schemeClr>
                </a:solidFill>
              </a:rPr>
              <a:t>jupyter</a:t>
            </a:r>
            <a:r>
              <a:rPr lang="en-US" sz="1200" dirty="0">
                <a:solidFill>
                  <a:schemeClr val="accent3">
                    <a:lumMod val="25000"/>
                  </a:schemeClr>
                </a:solidFill>
              </a:rPr>
              <a:t>-labs-</a:t>
            </a:r>
            <a:r>
              <a:rPr lang="en-US" sz="1200" dirty="0" err="1">
                <a:solidFill>
                  <a:schemeClr val="accent3">
                    <a:lumMod val="25000"/>
                  </a:schemeClr>
                </a:solidFill>
              </a:rPr>
              <a:t>webscraping.ipynb</a:t>
            </a:r>
            <a:endParaRPr lang="en-US" sz="1200" dirty="0">
              <a:solidFill>
                <a:schemeClr val="accent3">
                  <a:lumMod val="25000"/>
                </a:schemeClr>
              </a:solidFill>
            </a:endParaRPr>
          </a:p>
          <a:p>
            <a:pPr lvl="1">
              <a:lnSpc>
                <a:spcPct val="100000"/>
              </a:lnSpc>
              <a:spcBef>
                <a:spcPts val="0"/>
              </a:spcBef>
            </a:pPr>
            <a:r>
              <a:rPr lang="en-US" sz="1200" dirty="0">
                <a:solidFill>
                  <a:srgbClr val="24292F"/>
                </a:solidFill>
                <a:ea typeface="Roboto" panose="02000000000000000000" pitchFamily="2" charset="0"/>
              </a:rPr>
              <a:t>in: https://en.wikipedia.org/w/index.php?title=</a:t>
            </a:r>
            <a:r>
              <a:rPr lang="en-US" sz="1200" b="1" dirty="0">
                <a:solidFill>
                  <a:srgbClr val="24292F"/>
                </a:solidFill>
                <a:ea typeface="Roboto" panose="02000000000000000000" pitchFamily="2" charset="0"/>
              </a:rPr>
              <a:t>List_of_Falcon_9_and_Falcon_Heavy_launches</a:t>
            </a:r>
            <a:r>
              <a:rPr lang="en-US" sz="1200" dirty="0">
                <a:solidFill>
                  <a:srgbClr val="24292F"/>
                </a:solidFill>
                <a:ea typeface="Roboto" panose="02000000000000000000" pitchFamily="2" charset="0"/>
              </a:rPr>
              <a:t>&amp;oldid=1027686922</a:t>
            </a:r>
          </a:p>
          <a:p>
            <a:pPr lvl="1">
              <a:lnSpc>
                <a:spcPct val="100000"/>
              </a:lnSpc>
              <a:spcBef>
                <a:spcPts val="0"/>
              </a:spcBef>
            </a:pPr>
            <a:r>
              <a:rPr lang="en-US" sz="1200" dirty="0">
                <a:solidFill>
                  <a:srgbClr val="24292F"/>
                </a:solidFill>
                <a:ea typeface="Roboto" panose="02000000000000000000" pitchFamily="2" charset="0"/>
              </a:rPr>
              <a:t>out: </a:t>
            </a:r>
            <a:r>
              <a:rPr lang="en-US" sz="1200" b="1" dirty="0">
                <a:solidFill>
                  <a:srgbClr val="24292F"/>
                </a:solidFill>
                <a:ea typeface="Roboto" panose="02000000000000000000" pitchFamily="2" charset="0"/>
              </a:rPr>
              <a:t>spacex_web_scraped.csv</a:t>
            </a:r>
          </a:p>
          <a:p>
            <a:pPr marL="0" indent="0">
              <a:lnSpc>
                <a:spcPct val="10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00000"/>
              </a:lnSpc>
              <a:spcBef>
                <a:spcPts val="0"/>
              </a:spcBef>
              <a:buFont typeface="Arial" panose="020B0604020202020204" pitchFamily="34" charset="0"/>
              <a:buNone/>
            </a:pPr>
            <a:r>
              <a:rPr lang="en-US" sz="1200" dirty="0">
                <a:solidFill>
                  <a:schemeClr val="accent3">
                    <a:lumMod val="25000"/>
                  </a:schemeClr>
                </a:solidFill>
              </a:rPr>
              <a:t>3) labs-</a:t>
            </a:r>
            <a:r>
              <a:rPr lang="en-US" sz="1200" dirty="0" err="1">
                <a:solidFill>
                  <a:schemeClr val="accent3">
                    <a:lumMod val="25000"/>
                  </a:schemeClr>
                </a:solidFill>
              </a:rPr>
              <a:t>jupyter</a:t>
            </a:r>
            <a:r>
              <a:rPr lang="en-US" sz="1200" dirty="0">
                <a:solidFill>
                  <a:schemeClr val="accent3">
                    <a:lumMod val="25000"/>
                  </a:schemeClr>
                </a:solidFill>
              </a:rPr>
              <a:t>-</a:t>
            </a:r>
            <a:r>
              <a:rPr lang="en-US" sz="1200" dirty="0" err="1">
                <a:solidFill>
                  <a:schemeClr val="accent3">
                    <a:lumMod val="25000"/>
                  </a:schemeClr>
                </a:solidFill>
              </a:rPr>
              <a:t>spacex</a:t>
            </a:r>
            <a:r>
              <a:rPr lang="en-US" sz="1200" dirty="0">
                <a:solidFill>
                  <a:schemeClr val="accent3">
                    <a:lumMod val="25000"/>
                  </a:schemeClr>
                </a:solidFill>
              </a:rPr>
              <a:t>-Data </a:t>
            </a:r>
            <a:r>
              <a:rPr lang="en-US" sz="1200" dirty="0" err="1">
                <a:solidFill>
                  <a:schemeClr val="accent3">
                    <a:lumMod val="25000"/>
                  </a:schemeClr>
                </a:solidFill>
              </a:rPr>
              <a:t>wrangling.ipynb</a:t>
            </a:r>
            <a:endParaRPr lang="en-US" sz="1200" dirty="0">
              <a:solidFill>
                <a:schemeClr val="accent3">
                  <a:lumMod val="25000"/>
                </a:schemeClr>
              </a:solidFill>
            </a:endParaRPr>
          </a:p>
          <a:p>
            <a:pPr lvl="1">
              <a:lnSpc>
                <a:spcPct val="100000"/>
              </a:lnSpc>
              <a:spcBef>
                <a:spcPts val="0"/>
              </a:spcBef>
            </a:pPr>
            <a:r>
              <a:rPr lang="en-US" sz="1200" dirty="0">
                <a:solidFill>
                  <a:schemeClr val="accent3">
                    <a:lumMod val="25000"/>
                  </a:schemeClr>
                </a:solidFill>
              </a:rPr>
              <a:t>in: https://cf-courses-data.s3.us.cloud-object-storage.appdomain.cloud/IBM-DS0321EN-SkillsNetwork/datasets/</a:t>
            </a:r>
            <a:r>
              <a:rPr lang="en-US" sz="1200" b="1" dirty="0">
                <a:solidFill>
                  <a:schemeClr val="accent3">
                    <a:lumMod val="25000"/>
                  </a:schemeClr>
                </a:solidFill>
                <a:highlight>
                  <a:srgbClr val="00FF00"/>
                </a:highlight>
              </a:rPr>
              <a:t>dataset_part_1.csv</a:t>
            </a:r>
            <a:endParaRPr lang="en-US" sz="1200" dirty="0">
              <a:solidFill>
                <a:schemeClr val="accent3">
                  <a:lumMod val="25000"/>
                </a:schemeClr>
              </a:solidFill>
              <a:highlight>
                <a:srgbClr val="00FF00"/>
              </a:highlight>
            </a:endParaRPr>
          </a:p>
          <a:p>
            <a:pPr lvl="1">
              <a:lnSpc>
                <a:spcPct val="100000"/>
              </a:lnSpc>
              <a:spcBef>
                <a:spcPts val="0"/>
              </a:spcBef>
            </a:pPr>
            <a:r>
              <a:rPr lang="en-US" sz="1200" dirty="0">
                <a:solidFill>
                  <a:schemeClr val="accent3">
                    <a:lumMod val="25000"/>
                  </a:schemeClr>
                </a:solidFill>
              </a:rPr>
              <a:t>out: </a:t>
            </a:r>
            <a:r>
              <a:rPr lang="en-US" sz="1200" b="1" dirty="0">
                <a:solidFill>
                  <a:srgbClr val="24292F"/>
                </a:solidFill>
                <a:highlight>
                  <a:srgbClr val="FFFF00"/>
                </a:highlight>
                <a:ea typeface="Roboto" panose="02000000000000000000" pitchFamily="2" charset="0"/>
              </a:rPr>
              <a:t>dataset_part_2.csv</a:t>
            </a:r>
            <a:r>
              <a:rPr lang="en-US" sz="1200" dirty="0">
                <a:solidFill>
                  <a:srgbClr val="24292F"/>
                </a:solidFill>
                <a:ea typeface="Roboto" panose="02000000000000000000" pitchFamily="2" charset="0"/>
              </a:rPr>
              <a:t> (add class column)</a:t>
            </a:r>
          </a:p>
          <a:p>
            <a:pPr lvl="1">
              <a:lnSpc>
                <a:spcPct val="100000"/>
              </a:lnSpc>
              <a:spcBef>
                <a:spcPts val="0"/>
              </a:spcBef>
            </a:pPr>
            <a:endParaRPr lang="en-US" sz="1200" b="1" dirty="0">
              <a:solidFill>
                <a:srgbClr val="24292F"/>
              </a:solidFill>
              <a:highlight>
                <a:srgbClr val="FFFF00"/>
              </a:highlight>
              <a:ea typeface="Roboto" panose="02000000000000000000" pitchFamily="2" charset="0"/>
            </a:endParaRPr>
          </a:p>
          <a:p>
            <a:pPr marL="0" indent="0">
              <a:lnSpc>
                <a:spcPct val="100000"/>
              </a:lnSpc>
              <a:spcBef>
                <a:spcPts val="0"/>
              </a:spcBef>
              <a:buFont typeface="Arial" panose="020B0604020202020204" pitchFamily="34" charset="0"/>
              <a:buNone/>
            </a:pPr>
            <a:r>
              <a:rPr lang="en-US" sz="1200" dirty="0">
                <a:solidFill>
                  <a:schemeClr val="accent3">
                    <a:lumMod val="25000"/>
                  </a:schemeClr>
                </a:solidFill>
              </a:rPr>
              <a:t>4) </a:t>
            </a:r>
            <a:r>
              <a:rPr lang="en-US" sz="1200" dirty="0" err="1">
                <a:solidFill>
                  <a:schemeClr val="accent3">
                    <a:lumMod val="25000"/>
                  </a:schemeClr>
                </a:solidFill>
              </a:rPr>
              <a:t>jupyter</a:t>
            </a:r>
            <a:r>
              <a:rPr lang="en-US" sz="1200" dirty="0">
                <a:solidFill>
                  <a:schemeClr val="accent3">
                    <a:lumMod val="25000"/>
                  </a:schemeClr>
                </a:solidFill>
              </a:rPr>
              <a:t>-labs-</a:t>
            </a:r>
            <a:r>
              <a:rPr lang="en-US" sz="1200" dirty="0" err="1">
                <a:solidFill>
                  <a:schemeClr val="accent3">
                    <a:lumMod val="25000"/>
                  </a:schemeClr>
                </a:solidFill>
              </a:rPr>
              <a:t>eda</a:t>
            </a:r>
            <a:r>
              <a:rPr lang="en-US" sz="1200" dirty="0">
                <a:solidFill>
                  <a:schemeClr val="accent3">
                    <a:lumMod val="25000"/>
                  </a:schemeClr>
                </a:solidFill>
              </a:rPr>
              <a:t>-</a:t>
            </a:r>
            <a:r>
              <a:rPr lang="en-US" sz="1200" dirty="0" err="1">
                <a:solidFill>
                  <a:schemeClr val="accent3">
                    <a:lumMod val="25000"/>
                  </a:schemeClr>
                </a:solidFill>
              </a:rPr>
              <a:t>dataviz.ipynb</a:t>
            </a:r>
            <a:endParaRPr lang="en-US" sz="1200" dirty="0">
              <a:solidFill>
                <a:schemeClr val="accent3">
                  <a:lumMod val="25000"/>
                </a:schemeClr>
              </a:solidFill>
            </a:endParaRPr>
          </a:p>
          <a:p>
            <a:pPr lvl="1">
              <a:lnSpc>
                <a:spcPct val="100000"/>
              </a:lnSpc>
              <a:spcBef>
                <a:spcPts val="0"/>
              </a:spcBef>
            </a:pPr>
            <a:r>
              <a:rPr lang="en-US" sz="1200" dirty="0">
                <a:solidFill>
                  <a:schemeClr val="accent3">
                    <a:lumMod val="25000"/>
                  </a:schemeClr>
                </a:solidFill>
              </a:rPr>
              <a:t>in: # https://cf-courses-data.s3.us.cloud-object-storage.appdomain.cloud/IBM-DS0321EN-SkillsNetwork/datasets/</a:t>
            </a:r>
            <a:r>
              <a:rPr lang="en-US" sz="1200" b="1" dirty="0">
                <a:solidFill>
                  <a:schemeClr val="accent3">
                    <a:lumMod val="25000"/>
                  </a:schemeClr>
                </a:solidFill>
                <a:highlight>
                  <a:srgbClr val="FFFF00"/>
                </a:highlight>
              </a:rPr>
              <a:t>dataset_part_2.csv</a:t>
            </a:r>
          </a:p>
          <a:p>
            <a:pPr lvl="1">
              <a:lnSpc>
                <a:spcPct val="100000"/>
              </a:lnSpc>
              <a:spcBef>
                <a:spcPts val="0"/>
              </a:spcBef>
            </a:pPr>
            <a:r>
              <a:rPr lang="en-US" sz="1200" dirty="0">
                <a:solidFill>
                  <a:schemeClr val="accent3">
                    <a:lumMod val="25000"/>
                  </a:schemeClr>
                </a:solidFill>
              </a:rPr>
              <a:t>in: https://cf-courses-data.s3.us.cloud-object-storage.appdomain.cloud/IBMDeveloperSkillsNetwork-DS0701EN-SkillsNetwork/api/</a:t>
            </a:r>
            <a:r>
              <a:rPr lang="en-US" sz="1200" b="1" dirty="0">
                <a:solidFill>
                  <a:schemeClr val="accent3">
                    <a:lumMod val="25000"/>
                  </a:schemeClr>
                </a:solidFill>
                <a:highlight>
                  <a:srgbClr val="FFFF00"/>
                </a:highlight>
              </a:rPr>
              <a:t>dataset_part_2.csv</a:t>
            </a:r>
          </a:p>
          <a:p>
            <a:pPr lvl="1">
              <a:lnSpc>
                <a:spcPct val="100000"/>
              </a:lnSpc>
              <a:spcBef>
                <a:spcPts val="0"/>
              </a:spcBef>
            </a:pPr>
            <a:r>
              <a:rPr lang="en-US" sz="1200" dirty="0">
                <a:solidFill>
                  <a:schemeClr val="accent3">
                    <a:lumMod val="25000"/>
                  </a:schemeClr>
                </a:solidFill>
              </a:rPr>
              <a:t>out: </a:t>
            </a:r>
            <a:r>
              <a:rPr lang="en-US" sz="1200" b="1" dirty="0">
                <a:solidFill>
                  <a:srgbClr val="24292F"/>
                </a:solidFill>
                <a:highlight>
                  <a:srgbClr val="00FFFF"/>
                </a:highlight>
                <a:ea typeface="Roboto" panose="02000000000000000000" pitchFamily="2" charset="0"/>
              </a:rPr>
              <a:t>dataset_part_3.csv</a:t>
            </a:r>
            <a:r>
              <a:rPr lang="en-US" sz="1200" dirty="0">
                <a:solidFill>
                  <a:srgbClr val="24292F"/>
                </a:solidFill>
                <a:ea typeface="Roboto" panose="02000000000000000000" pitchFamily="2" charset="0"/>
              </a:rPr>
              <a:t> (one-hot features)</a:t>
            </a:r>
          </a:p>
          <a:p>
            <a:pPr marL="457200" lvl="1" indent="0">
              <a:lnSpc>
                <a:spcPct val="100000"/>
              </a:lnSpc>
              <a:spcBef>
                <a:spcPts val="0"/>
              </a:spcBef>
              <a:buFont typeface="Arial" panose="020B0604020202020204" pitchFamily="34" charset="0"/>
              <a:buNone/>
            </a:pPr>
            <a:endParaRPr lang="en-US" sz="1200" b="1" dirty="0">
              <a:solidFill>
                <a:srgbClr val="24292F"/>
              </a:solidFill>
              <a:highlight>
                <a:srgbClr val="FFFF00"/>
              </a:highlight>
              <a:ea typeface="Roboto" panose="02000000000000000000" pitchFamily="2" charset="0"/>
            </a:endParaRPr>
          </a:p>
          <a:p>
            <a:pPr marL="0" indent="0">
              <a:lnSpc>
                <a:spcPct val="100000"/>
              </a:lnSpc>
              <a:spcBef>
                <a:spcPts val="0"/>
              </a:spcBef>
              <a:buFont typeface="Arial" panose="020B0604020202020204" pitchFamily="34" charset="0"/>
              <a:buNone/>
            </a:pPr>
            <a:r>
              <a:rPr lang="en-US" sz="1200" dirty="0">
                <a:solidFill>
                  <a:schemeClr val="accent3">
                    <a:lumMod val="25000"/>
                  </a:schemeClr>
                </a:solidFill>
              </a:rPr>
              <a:t>5) </a:t>
            </a:r>
            <a:r>
              <a:rPr lang="en-US" sz="1200" dirty="0" err="1">
                <a:solidFill>
                  <a:schemeClr val="accent3">
                    <a:lumMod val="25000"/>
                  </a:schemeClr>
                </a:solidFill>
              </a:rPr>
              <a:t>jupyter</a:t>
            </a:r>
            <a:r>
              <a:rPr lang="en-US" sz="1200" dirty="0">
                <a:solidFill>
                  <a:schemeClr val="accent3">
                    <a:lumMod val="25000"/>
                  </a:schemeClr>
                </a:solidFill>
              </a:rPr>
              <a:t>-labs-</a:t>
            </a:r>
            <a:r>
              <a:rPr lang="en-US" sz="1200" dirty="0" err="1">
                <a:solidFill>
                  <a:schemeClr val="accent3">
                    <a:lumMod val="25000"/>
                  </a:schemeClr>
                </a:solidFill>
              </a:rPr>
              <a:t>eda</a:t>
            </a:r>
            <a:r>
              <a:rPr lang="en-US" sz="1200" dirty="0">
                <a:solidFill>
                  <a:schemeClr val="accent3">
                    <a:lumMod val="25000"/>
                  </a:schemeClr>
                </a:solidFill>
              </a:rPr>
              <a:t>-</a:t>
            </a:r>
            <a:r>
              <a:rPr lang="en-US" sz="1200" dirty="0" err="1">
                <a:solidFill>
                  <a:schemeClr val="accent3">
                    <a:lumMod val="25000"/>
                  </a:schemeClr>
                </a:solidFill>
              </a:rPr>
              <a:t>sql-coursera.ipynb</a:t>
            </a:r>
            <a:endParaRPr lang="en-US" sz="1200" dirty="0">
              <a:solidFill>
                <a:schemeClr val="accent3">
                  <a:lumMod val="25000"/>
                </a:schemeClr>
              </a:solidFill>
            </a:endParaRPr>
          </a:p>
          <a:p>
            <a:pPr lvl="1">
              <a:lnSpc>
                <a:spcPct val="100000"/>
              </a:lnSpc>
              <a:spcBef>
                <a:spcPts val="0"/>
              </a:spcBef>
            </a:pPr>
            <a:r>
              <a:rPr lang="en-US" sz="1200" dirty="0">
                <a:solidFill>
                  <a:schemeClr val="accent3">
                    <a:lumMod val="25000"/>
                  </a:schemeClr>
                </a:solidFill>
              </a:rPr>
              <a:t>in: https://cf-courses-data.s3.us.cloud-object-storage.appdomain.cloud/IBM-DS0321EN-SkillsNetwork/labs/module_2/data/</a:t>
            </a:r>
            <a:r>
              <a:rPr lang="en-US" sz="1200" b="1" dirty="0">
                <a:solidFill>
                  <a:schemeClr val="accent3">
                    <a:lumMod val="25000"/>
                  </a:schemeClr>
                </a:solidFill>
              </a:rPr>
              <a:t>Spacex.csv</a:t>
            </a:r>
            <a:endParaRPr lang="en-US" sz="1200" b="1" dirty="0">
              <a:solidFill>
                <a:schemeClr val="accent3">
                  <a:lumMod val="25000"/>
                </a:schemeClr>
              </a:solidFill>
              <a:highlight>
                <a:srgbClr val="FFFF00"/>
              </a:highlight>
            </a:endParaRPr>
          </a:p>
          <a:p>
            <a:pPr lvl="1">
              <a:lnSpc>
                <a:spcPct val="100000"/>
              </a:lnSpc>
              <a:spcBef>
                <a:spcPts val="0"/>
              </a:spcBef>
            </a:pPr>
            <a:r>
              <a:rPr lang="en-US" sz="1200" dirty="0">
                <a:solidFill>
                  <a:schemeClr val="accent3">
                    <a:lumMod val="25000"/>
                  </a:schemeClr>
                </a:solidFill>
              </a:rPr>
              <a:t>out: </a:t>
            </a:r>
            <a:r>
              <a:rPr lang="en-US" sz="1200" b="1" dirty="0">
                <a:solidFill>
                  <a:schemeClr val="accent3">
                    <a:lumMod val="25000"/>
                  </a:schemeClr>
                </a:solidFill>
              </a:rPr>
              <a:t>SPACEXTBL</a:t>
            </a:r>
            <a:r>
              <a:rPr lang="en-US" sz="1200" dirty="0">
                <a:solidFill>
                  <a:schemeClr val="accent3">
                    <a:lumMod val="25000"/>
                  </a:schemeClr>
                </a:solidFill>
              </a:rPr>
              <a:t> (DB2 database table)</a:t>
            </a:r>
          </a:p>
        </p:txBody>
      </p:sp>
    </p:spTree>
    <p:extLst>
      <p:ext uri="{BB962C8B-B14F-4D97-AF65-F5344CB8AC3E}">
        <p14:creationId xmlns:p14="http://schemas.microsoft.com/office/powerpoint/2010/main" val="24582931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66</a:t>
            </a:fld>
            <a:endParaRPr lang="en-US"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1 – Input/Output Datasets cont’d</a:t>
            </a:r>
            <a:endParaRPr lang="en-US" dirty="0">
              <a:solidFill>
                <a:srgbClr val="0B49CB"/>
              </a:solidFill>
            </a:endParaRPr>
          </a:p>
        </p:txBody>
      </p:sp>
      <p:sp>
        <p:nvSpPr>
          <p:cNvPr id="7" name="Content Placeholder 4">
            <a:extLst>
              <a:ext uri="{FF2B5EF4-FFF2-40B4-BE49-F238E27FC236}">
                <a16:creationId xmlns:a16="http://schemas.microsoft.com/office/drawing/2014/main" id="{93541743-16C8-4C1D-A8CB-126190D98FB9}"/>
              </a:ext>
            </a:extLst>
          </p:cNvPr>
          <p:cNvSpPr txBox="1">
            <a:spLocks/>
          </p:cNvSpPr>
          <p:nvPr/>
        </p:nvSpPr>
        <p:spPr>
          <a:xfrm>
            <a:off x="770011" y="1406769"/>
            <a:ext cx="10515600" cy="53457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200" dirty="0">
                <a:solidFill>
                  <a:schemeClr val="accent3">
                    <a:lumMod val="25000"/>
                  </a:schemeClr>
                </a:solidFill>
              </a:rPr>
              <a:t>6) </a:t>
            </a:r>
            <a:r>
              <a:rPr lang="en-US" sz="1200" dirty="0" err="1">
                <a:solidFill>
                  <a:schemeClr val="accent3">
                    <a:lumMod val="25000"/>
                  </a:schemeClr>
                </a:solidFill>
              </a:rPr>
              <a:t>lab_jupyter_launch_site_location.ipynb</a:t>
            </a:r>
            <a:endParaRPr lang="en-US" sz="1200" dirty="0">
              <a:solidFill>
                <a:schemeClr val="accent3">
                  <a:lumMod val="25000"/>
                </a:schemeClr>
              </a:solidFill>
            </a:endParaRPr>
          </a:p>
          <a:p>
            <a:pPr lvl="1">
              <a:lnSpc>
                <a:spcPct val="100000"/>
              </a:lnSpc>
              <a:spcBef>
                <a:spcPts val="0"/>
              </a:spcBef>
            </a:pPr>
            <a:r>
              <a:rPr lang="en-US" sz="1200" dirty="0">
                <a:solidFill>
                  <a:schemeClr val="accent3">
                    <a:lumMod val="25000"/>
                  </a:schemeClr>
                </a:solidFill>
              </a:rPr>
              <a:t>in: https://cf-courses-data.s3.us.cloud-object-storage.appdomain.cloud/IBM-DS0321EN-SkillsNetwork/datasets/</a:t>
            </a:r>
            <a:r>
              <a:rPr lang="en-US" sz="1200" b="1" dirty="0">
                <a:solidFill>
                  <a:schemeClr val="accent3">
                    <a:lumMod val="25000"/>
                  </a:schemeClr>
                </a:solidFill>
              </a:rPr>
              <a:t>spacex_launch_geo.csv</a:t>
            </a:r>
            <a:endParaRPr lang="en-US" sz="1200" b="1" dirty="0">
              <a:solidFill>
                <a:schemeClr val="accent3">
                  <a:lumMod val="25000"/>
                </a:schemeClr>
              </a:solidFill>
              <a:highlight>
                <a:srgbClr val="FFFF00"/>
              </a:highlight>
            </a:endParaRPr>
          </a:p>
          <a:p>
            <a:pPr lvl="1">
              <a:lnSpc>
                <a:spcPct val="100000"/>
              </a:lnSpc>
              <a:spcBef>
                <a:spcPts val="0"/>
              </a:spcBef>
            </a:pPr>
            <a:r>
              <a:rPr lang="en-US" sz="1200" dirty="0">
                <a:solidFill>
                  <a:schemeClr val="accent3">
                    <a:lumMod val="25000"/>
                  </a:schemeClr>
                </a:solidFill>
              </a:rPr>
              <a:t>out: n/a</a:t>
            </a:r>
            <a:endParaRPr lang="en-US" sz="1200" b="1" dirty="0">
              <a:solidFill>
                <a:schemeClr val="accent3">
                  <a:lumMod val="25000"/>
                </a:schemeClr>
              </a:solidFill>
              <a:highlight>
                <a:srgbClr val="FFFF00"/>
              </a:highlight>
              <a:ea typeface="Roboto" panose="02000000000000000000" pitchFamily="2" charset="0"/>
            </a:endParaRPr>
          </a:p>
          <a:p>
            <a:pPr marL="457200" lvl="1" indent="0">
              <a:lnSpc>
                <a:spcPct val="100000"/>
              </a:lnSpc>
              <a:spcBef>
                <a:spcPts val="0"/>
              </a:spcBef>
              <a:buFont typeface="Arial" panose="020B0604020202020204" pitchFamily="34" charset="0"/>
              <a:buNone/>
            </a:pPr>
            <a:endParaRPr lang="en-US" sz="1200" b="1" dirty="0">
              <a:solidFill>
                <a:srgbClr val="24292F"/>
              </a:solidFill>
              <a:highlight>
                <a:srgbClr val="FFFF00"/>
              </a:highlight>
              <a:ea typeface="Roboto" panose="02000000000000000000" pitchFamily="2" charset="0"/>
            </a:endParaRPr>
          </a:p>
          <a:p>
            <a:pPr marL="0" indent="0">
              <a:lnSpc>
                <a:spcPct val="100000"/>
              </a:lnSpc>
              <a:spcBef>
                <a:spcPts val="0"/>
              </a:spcBef>
              <a:buFont typeface="Arial" panose="020B0604020202020204" pitchFamily="34" charset="0"/>
              <a:buNone/>
            </a:pPr>
            <a:r>
              <a:rPr lang="en-US" sz="1200" dirty="0">
                <a:solidFill>
                  <a:schemeClr val="accent3">
                    <a:lumMod val="25000"/>
                  </a:schemeClr>
                </a:solidFill>
              </a:rPr>
              <a:t>7) </a:t>
            </a:r>
            <a:r>
              <a:rPr lang="en-US" sz="1200" dirty="0" err="1">
                <a:solidFill>
                  <a:schemeClr val="accent3">
                    <a:lumMod val="25000"/>
                  </a:schemeClr>
                </a:solidFill>
              </a:rPr>
              <a:t>lab_jupyter_launch_site_location.ipynb</a:t>
            </a:r>
            <a:endParaRPr lang="en-US" sz="1200" dirty="0">
              <a:solidFill>
                <a:schemeClr val="accent3">
                  <a:lumMod val="25000"/>
                </a:schemeClr>
              </a:solidFill>
            </a:endParaRPr>
          </a:p>
          <a:p>
            <a:pPr lvl="1">
              <a:lnSpc>
                <a:spcPct val="100000"/>
              </a:lnSpc>
              <a:spcBef>
                <a:spcPts val="0"/>
              </a:spcBef>
            </a:pPr>
            <a:r>
              <a:rPr lang="en-US" sz="1200" dirty="0">
                <a:solidFill>
                  <a:schemeClr val="accent3">
                    <a:lumMod val="25000"/>
                  </a:schemeClr>
                </a:solidFill>
              </a:rPr>
              <a:t>in: https://cf-courses-data.s3.us.cloud-object-storage.appdomain.cloud/IBM-DS0321EN-SkillsNetwork/datasets/</a:t>
            </a:r>
            <a:r>
              <a:rPr lang="en-US" sz="1200" b="1" dirty="0">
                <a:solidFill>
                  <a:schemeClr val="accent3">
                    <a:lumMod val="25000"/>
                  </a:schemeClr>
                </a:solidFill>
              </a:rPr>
              <a:t>spacex_launch_dash.csv</a:t>
            </a:r>
            <a:endParaRPr lang="en-US" sz="1200" b="1" dirty="0">
              <a:solidFill>
                <a:schemeClr val="accent3">
                  <a:lumMod val="25000"/>
                </a:schemeClr>
              </a:solidFill>
              <a:highlight>
                <a:srgbClr val="FFFF00"/>
              </a:highlight>
            </a:endParaRPr>
          </a:p>
          <a:p>
            <a:pPr lvl="1">
              <a:lnSpc>
                <a:spcPct val="100000"/>
              </a:lnSpc>
              <a:spcBef>
                <a:spcPts val="0"/>
              </a:spcBef>
            </a:pPr>
            <a:r>
              <a:rPr lang="en-US" sz="1200" dirty="0">
                <a:solidFill>
                  <a:schemeClr val="accent3">
                    <a:lumMod val="25000"/>
                  </a:schemeClr>
                </a:solidFill>
              </a:rPr>
              <a:t>out: n/a</a:t>
            </a:r>
            <a:endParaRPr lang="en-US" sz="1200" b="1" dirty="0">
              <a:solidFill>
                <a:schemeClr val="accent3">
                  <a:lumMod val="25000"/>
                </a:schemeClr>
              </a:solidFill>
              <a:highlight>
                <a:srgbClr val="FFFF00"/>
              </a:highlight>
              <a:ea typeface="Roboto" panose="02000000000000000000" pitchFamily="2" charset="0"/>
            </a:endParaRPr>
          </a:p>
          <a:p>
            <a:pPr lvl="1">
              <a:lnSpc>
                <a:spcPct val="100000"/>
              </a:lnSpc>
              <a:spcBef>
                <a:spcPts val="0"/>
              </a:spcBef>
            </a:pPr>
            <a:endParaRPr lang="en-US" sz="1200" b="1" dirty="0">
              <a:solidFill>
                <a:srgbClr val="24292F"/>
              </a:solidFill>
              <a:highlight>
                <a:srgbClr val="FFFF00"/>
              </a:highlight>
              <a:ea typeface="Roboto" panose="02000000000000000000" pitchFamily="2" charset="0"/>
            </a:endParaRPr>
          </a:p>
          <a:p>
            <a:pPr marL="0" indent="0">
              <a:lnSpc>
                <a:spcPct val="100000"/>
              </a:lnSpc>
              <a:spcBef>
                <a:spcPts val="0"/>
              </a:spcBef>
              <a:buFont typeface="Arial" panose="020B0604020202020204" pitchFamily="34" charset="0"/>
              <a:buNone/>
            </a:pPr>
            <a:r>
              <a:rPr lang="en-US" sz="1200" dirty="0">
                <a:solidFill>
                  <a:schemeClr val="accent3">
                    <a:lumMod val="25000"/>
                  </a:schemeClr>
                </a:solidFill>
              </a:rPr>
              <a:t>8) spacex_dash_app.py</a:t>
            </a:r>
          </a:p>
          <a:p>
            <a:pPr lvl="1">
              <a:lnSpc>
                <a:spcPct val="100000"/>
              </a:lnSpc>
              <a:spcBef>
                <a:spcPts val="0"/>
              </a:spcBef>
            </a:pPr>
            <a:r>
              <a:rPr lang="en-US" sz="1200" dirty="0">
                <a:solidFill>
                  <a:schemeClr val="accent3">
                    <a:lumMod val="25000"/>
                  </a:schemeClr>
                </a:solidFill>
              </a:rPr>
              <a:t>in: https://cf-courses-data.s3.us.cloud-object-storage.appdomain.cloud/IBM-DS0321EN-SkillsNetwork/datasets/</a:t>
            </a:r>
            <a:r>
              <a:rPr lang="en-US" sz="1200" b="1" dirty="0">
                <a:solidFill>
                  <a:schemeClr val="accent3">
                    <a:lumMod val="25000"/>
                  </a:schemeClr>
                </a:solidFill>
              </a:rPr>
              <a:t>spacex_launch_dash.csv</a:t>
            </a:r>
            <a:endParaRPr lang="en-US" sz="1200" b="1" dirty="0">
              <a:solidFill>
                <a:schemeClr val="accent3">
                  <a:lumMod val="25000"/>
                </a:schemeClr>
              </a:solidFill>
              <a:highlight>
                <a:srgbClr val="FFFF00"/>
              </a:highlight>
            </a:endParaRPr>
          </a:p>
          <a:p>
            <a:pPr lvl="1">
              <a:lnSpc>
                <a:spcPct val="100000"/>
              </a:lnSpc>
              <a:spcBef>
                <a:spcPts val="0"/>
              </a:spcBef>
            </a:pPr>
            <a:r>
              <a:rPr lang="en-US" sz="1200" dirty="0">
                <a:solidFill>
                  <a:schemeClr val="accent3">
                    <a:lumMod val="25000"/>
                  </a:schemeClr>
                </a:solidFill>
              </a:rPr>
              <a:t>out: n/a</a:t>
            </a:r>
            <a:endParaRPr lang="en-US" sz="1200" b="1" dirty="0">
              <a:solidFill>
                <a:schemeClr val="accent3">
                  <a:lumMod val="25000"/>
                </a:schemeClr>
              </a:solidFill>
              <a:highlight>
                <a:srgbClr val="FFFF00"/>
              </a:highlight>
              <a:ea typeface="Roboto" panose="02000000000000000000" pitchFamily="2" charset="0"/>
            </a:endParaRPr>
          </a:p>
          <a:p>
            <a:pPr marL="0" indent="0">
              <a:lnSpc>
                <a:spcPct val="10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00000"/>
              </a:lnSpc>
              <a:spcBef>
                <a:spcPts val="0"/>
              </a:spcBef>
              <a:buFont typeface="Arial" panose="020B0604020202020204" pitchFamily="34" charset="0"/>
              <a:buNone/>
            </a:pPr>
            <a:r>
              <a:rPr lang="en-US" sz="1200" dirty="0">
                <a:solidFill>
                  <a:schemeClr val="accent3">
                    <a:lumMod val="25000"/>
                  </a:schemeClr>
                </a:solidFill>
              </a:rPr>
              <a:t>9) </a:t>
            </a:r>
            <a:r>
              <a:rPr lang="en-US" sz="1200" dirty="0" err="1">
                <a:solidFill>
                  <a:schemeClr val="accent3">
                    <a:lumMod val="25000"/>
                  </a:schemeClr>
                </a:solidFill>
              </a:rPr>
              <a:t>SpaceX_Machine</a:t>
            </a:r>
            <a:r>
              <a:rPr lang="en-US" sz="1200" dirty="0">
                <a:solidFill>
                  <a:schemeClr val="accent3">
                    <a:lumMod val="25000"/>
                  </a:schemeClr>
                </a:solidFill>
              </a:rPr>
              <a:t> Learning Prediction_Part_5.ipynb</a:t>
            </a:r>
          </a:p>
          <a:p>
            <a:pPr lvl="1">
              <a:lnSpc>
                <a:spcPct val="100000"/>
              </a:lnSpc>
              <a:spcBef>
                <a:spcPts val="0"/>
              </a:spcBef>
            </a:pPr>
            <a:r>
              <a:rPr lang="en-US" sz="1200" dirty="0">
                <a:solidFill>
                  <a:schemeClr val="accent3">
                    <a:lumMod val="25000"/>
                  </a:schemeClr>
                </a:solidFill>
              </a:rPr>
              <a:t>in: https://cf-courses-data.s3.us.cloud-object-storage.appdomain.cloud/IBM-DS0321EN-SkillsNetwork/datasets/</a:t>
            </a:r>
            <a:r>
              <a:rPr lang="en-US" sz="1200" b="1" dirty="0">
                <a:solidFill>
                  <a:schemeClr val="accent3">
                    <a:lumMod val="25000"/>
                  </a:schemeClr>
                </a:solidFill>
                <a:highlight>
                  <a:srgbClr val="FFFF00"/>
                </a:highlight>
              </a:rPr>
              <a:t>dataset_part_2.csv</a:t>
            </a:r>
          </a:p>
          <a:p>
            <a:pPr lvl="1">
              <a:lnSpc>
                <a:spcPct val="100000"/>
              </a:lnSpc>
              <a:spcBef>
                <a:spcPts val="0"/>
              </a:spcBef>
            </a:pPr>
            <a:r>
              <a:rPr lang="en-US" sz="1200" dirty="0">
                <a:solidFill>
                  <a:schemeClr val="accent3">
                    <a:lumMod val="25000"/>
                  </a:schemeClr>
                </a:solidFill>
              </a:rPr>
              <a:t>in: https://cf-courses-data.s3.us.cloud-object-storage.appdomain.cloud/IBMDeveloperSkillsNetwork-DS0701EN-SkillsNetwork/api/</a:t>
            </a:r>
            <a:r>
              <a:rPr lang="en-US" sz="1200" b="1" dirty="0">
                <a:solidFill>
                  <a:schemeClr val="accent3">
                    <a:lumMod val="25000"/>
                  </a:schemeClr>
                </a:solidFill>
                <a:highlight>
                  <a:srgbClr val="FFFF00"/>
                </a:highlight>
              </a:rPr>
              <a:t>dataset_part_2.csv</a:t>
            </a:r>
          </a:p>
          <a:p>
            <a:pPr lvl="1">
              <a:lnSpc>
                <a:spcPct val="100000"/>
              </a:lnSpc>
              <a:spcBef>
                <a:spcPts val="0"/>
              </a:spcBef>
            </a:pPr>
            <a:r>
              <a:rPr lang="en-US" sz="1200" dirty="0">
                <a:solidFill>
                  <a:schemeClr val="accent3">
                    <a:lumMod val="25000"/>
                  </a:schemeClr>
                </a:solidFill>
              </a:rPr>
              <a:t>https://cf-courses-data.s3.us.cloud-object-storage.appdomain.cloud/IBM-DS0321EN-SkillsNetwork/datasets/</a:t>
            </a:r>
            <a:r>
              <a:rPr lang="en-US" sz="1200" b="1" dirty="0">
                <a:solidFill>
                  <a:schemeClr val="accent3">
                    <a:lumMod val="25000"/>
                  </a:schemeClr>
                </a:solidFill>
                <a:highlight>
                  <a:srgbClr val="00FFFF"/>
                </a:highlight>
              </a:rPr>
              <a:t>dataset_part_3.csv</a:t>
            </a:r>
          </a:p>
          <a:p>
            <a:pPr lvl="1">
              <a:lnSpc>
                <a:spcPct val="100000"/>
              </a:lnSpc>
              <a:spcBef>
                <a:spcPts val="0"/>
              </a:spcBef>
            </a:pPr>
            <a:r>
              <a:rPr lang="en-US" sz="1200" dirty="0">
                <a:solidFill>
                  <a:schemeClr val="accent3">
                    <a:lumMod val="25000"/>
                  </a:schemeClr>
                </a:solidFill>
              </a:rPr>
              <a:t>https://cf-courses-data.s3.us.cloud-object-storage.appdomain.cloud/IBMDeveloperSkillsNetwork-DS0701EN-SkillsNetwork/api/</a:t>
            </a:r>
            <a:r>
              <a:rPr lang="en-US" sz="1200" b="1" dirty="0">
                <a:solidFill>
                  <a:schemeClr val="accent3">
                    <a:lumMod val="25000"/>
                  </a:schemeClr>
                </a:solidFill>
                <a:highlight>
                  <a:srgbClr val="00FFFF"/>
                </a:highlight>
              </a:rPr>
              <a:t>dataset_part_3.csv</a:t>
            </a:r>
          </a:p>
          <a:p>
            <a:pPr lvl="1">
              <a:lnSpc>
                <a:spcPct val="100000"/>
              </a:lnSpc>
              <a:spcBef>
                <a:spcPts val="0"/>
              </a:spcBef>
            </a:pPr>
            <a:r>
              <a:rPr lang="en-US" sz="1200" dirty="0">
                <a:solidFill>
                  <a:schemeClr val="accent3">
                    <a:lumMod val="25000"/>
                  </a:schemeClr>
                </a:solidFill>
              </a:rPr>
              <a:t>out: n/a</a:t>
            </a:r>
          </a:p>
        </p:txBody>
      </p:sp>
    </p:spTree>
    <p:extLst>
      <p:ext uri="{BB962C8B-B14F-4D97-AF65-F5344CB8AC3E}">
        <p14:creationId xmlns:p14="http://schemas.microsoft.com/office/powerpoint/2010/main" val="15571464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371600"/>
            <a:ext cx="10515600" cy="5301762"/>
          </a:xfrm>
          <a:prstGeom prst="rect">
            <a:avLst/>
          </a:prstGeom>
        </p:spPr>
        <p:txBody>
          <a:bodyPr vert="horz" lIns="91440" tIns="45720" rIns="91440" bIns="45720" rtlCol="0" anchor="t">
            <a:normAutofit/>
          </a:bodyPr>
          <a:lstStyle/>
          <a:p>
            <a:pPr marL="0" indent="0">
              <a:buNone/>
            </a:pPr>
            <a:r>
              <a:rPr lang="en-US" sz="1800" dirty="0">
                <a:solidFill>
                  <a:srgbClr val="24292F"/>
                </a:solidFill>
                <a:ea typeface="Roboto" panose="02000000000000000000" pitchFamily="2" charset="0"/>
              </a:rPr>
              <a:t>Most of the required data is now stored in the dataframe, however, many of the attributes are returned as IDs. For example, the rocket column has no information about the rocket but just an identification number. </a:t>
            </a:r>
          </a:p>
          <a:p>
            <a:pPr marL="0" indent="0">
              <a:buNone/>
            </a:pPr>
            <a:r>
              <a:rPr lang="en-US" sz="1800" dirty="0">
                <a:solidFill>
                  <a:srgbClr val="24292F"/>
                </a:solidFill>
                <a:ea typeface="Roboto" panose="02000000000000000000" pitchFamily="2" charset="0"/>
              </a:rPr>
              <a:t>We use the API again to get information about the launches using the IDs given for each launch. Specifically, we use columns rocket, payloads, launchpad, and cores which are all IDs to retrieve more information from the following API’s:</a:t>
            </a:r>
          </a:p>
          <a:p>
            <a:pPr marL="0" indent="0">
              <a:buNone/>
            </a:pPr>
            <a:endParaRPr lang="en-US" sz="1800" dirty="0">
              <a:solidFill>
                <a:srgbClr val="24292F"/>
              </a:solidFill>
              <a:ea typeface="Roboto" panose="02000000000000000000" pitchFamily="2" charset="0"/>
            </a:endParaRPr>
          </a:p>
          <a:p>
            <a:r>
              <a:rPr lang="en-US" sz="1800" dirty="0">
                <a:solidFill>
                  <a:srgbClr val="24292F"/>
                </a:solidFill>
                <a:ea typeface="Roboto" panose="02000000000000000000" pitchFamily="2" charset="0"/>
                <a:hlinkClick r:id="rId3"/>
              </a:rPr>
              <a:t>https://api.spacexdata.com/v4/rockets/</a:t>
            </a:r>
            <a:r>
              <a:rPr lang="en-US" sz="1800" dirty="0">
                <a:solidFill>
                  <a:srgbClr val="24292F"/>
                </a:solidFill>
                <a:ea typeface="Roboto" panose="02000000000000000000" pitchFamily="2" charset="0"/>
              </a:rPr>
              <a:t> </a:t>
            </a:r>
          </a:p>
          <a:p>
            <a:r>
              <a:rPr lang="en-US" sz="1800" dirty="0">
                <a:solidFill>
                  <a:srgbClr val="24292F"/>
                </a:solidFill>
                <a:ea typeface="Roboto" panose="02000000000000000000" pitchFamily="2" charset="0"/>
                <a:hlinkClick r:id="rId4"/>
              </a:rPr>
              <a:t>https://api.spacexdata.com/v4/payloads/</a:t>
            </a:r>
            <a:endParaRPr lang="en-US" sz="1800" dirty="0">
              <a:solidFill>
                <a:srgbClr val="24292F"/>
              </a:solidFill>
              <a:ea typeface="Roboto" panose="02000000000000000000" pitchFamily="2" charset="0"/>
            </a:endParaRPr>
          </a:p>
          <a:p>
            <a:r>
              <a:rPr lang="en-US" sz="1800" dirty="0">
                <a:solidFill>
                  <a:srgbClr val="24292F"/>
                </a:solidFill>
                <a:ea typeface="Roboto" panose="02000000000000000000" pitchFamily="2" charset="0"/>
                <a:hlinkClick r:id="rId5"/>
              </a:rPr>
              <a:t>https://api.spacexdata.com/v4/launchpads/</a:t>
            </a:r>
            <a:endParaRPr lang="en-US" sz="1800" dirty="0">
              <a:solidFill>
                <a:srgbClr val="24292F"/>
              </a:solidFill>
              <a:ea typeface="Roboto" panose="02000000000000000000" pitchFamily="2" charset="0"/>
            </a:endParaRPr>
          </a:p>
          <a:p>
            <a:r>
              <a:rPr lang="en-US" sz="1800" dirty="0">
                <a:solidFill>
                  <a:srgbClr val="24292F"/>
                </a:solidFill>
                <a:ea typeface="Roboto" panose="02000000000000000000" pitchFamily="2" charset="0"/>
                <a:hlinkClick r:id="rId6"/>
              </a:rPr>
              <a:t>https://api.spacexdata.com/v4/cores/</a:t>
            </a:r>
            <a:endParaRPr lang="en-US" sz="1800" dirty="0">
              <a:solidFill>
                <a:srgbClr val="24292F"/>
              </a:solidFill>
              <a:ea typeface="Roboto" panose="02000000000000000000" pitchFamily="2" charset="0"/>
            </a:endParaRPr>
          </a:p>
          <a:p>
            <a:pPr marL="0" indent="0">
              <a:buNone/>
            </a:pPr>
            <a:endParaRPr lang="en-US" sz="1800" dirty="0">
              <a:solidFill>
                <a:srgbClr val="24292F"/>
              </a:solidFill>
              <a:ea typeface="Roboto" panose="02000000000000000000" pitchFamily="2"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 – cont’d</a:t>
            </a:r>
          </a:p>
        </p:txBody>
      </p:sp>
    </p:spTree>
    <p:extLst>
      <p:ext uri="{BB962C8B-B14F-4D97-AF65-F5344CB8AC3E}">
        <p14:creationId xmlns:p14="http://schemas.microsoft.com/office/powerpoint/2010/main" val="491594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371600"/>
            <a:ext cx="10515600" cy="5301762"/>
          </a:xfrm>
          <a:prstGeom prst="rect">
            <a:avLst/>
          </a:prstGeom>
        </p:spPr>
        <p:txBody>
          <a:bodyPr vert="horz" lIns="91440" tIns="45720" rIns="91440" bIns="45720" rtlCol="0" anchor="t">
            <a:normAutofit fontScale="92500" lnSpcReduction="10000"/>
          </a:bodyPr>
          <a:lstStyle/>
          <a:p>
            <a:pPr marL="0" indent="0">
              <a:buNone/>
            </a:pPr>
            <a:r>
              <a:rPr lang="en-US" sz="1900" dirty="0">
                <a:solidFill>
                  <a:srgbClr val="24292F"/>
                </a:solidFill>
                <a:ea typeface="Roboto" panose="02000000000000000000" pitchFamily="2" charset="0"/>
              </a:rPr>
              <a:t>We defined a function for each of the above to retrieve the respective information for each row of the dataframe and store in a list. We then create a dictionary using the information we want from the current “data” dataframe, and from the lists of data retrieved from the other function API calls:</a:t>
            </a:r>
          </a:p>
          <a:p>
            <a:pPr marL="0" indent="0">
              <a:spcBef>
                <a:spcPts val="0"/>
              </a:spcBef>
              <a:buNone/>
            </a:pPr>
            <a:endParaRPr lang="en-US" sz="1700" dirty="0">
              <a:solidFill>
                <a:srgbClr val="24292F"/>
              </a:solidFill>
              <a:ea typeface="Roboto" panose="02000000000000000000" pitchFamily="2" charset="0"/>
            </a:endParaRPr>
          </a:p>
          <a:p>
            <a:pPr marL="0" indent="0">
              <a:spcBef>
                <a:spcPts val="0"/>
              </a:spcBef>
              <a:buNone/>
            </a:pPr>
            <a:r>
              <a:rPr lang="en-GB" sz="1700" b="0" dirty="0" err="1">
                <a:solidFill>
                  <a:srgbClr val="9CDCFE"/>
                </a:solidFill>
                <a:effectLst/>
                <a:highlight>
                  <a:srgbClr val="121619"/>
                </a:highlight>
                <a:latin typeface="Consolas" panose="020B0609020204030204" pitchFamily="49" charset="0"/>
              </a:rPr>
              <a:t>launch_dict</a:t>
            </a:r>
            <a:r>
              <a:rPr lang="en-GB" sz="1700" b="0" dirty="0">
                <a:solidFill>
                  <a:srgbClr val="D4D4D4"/>
                </a:solidFill>
                <a:effectLst/>
                <a:highlight>
                  <a:srgbClr val="121619"/>
                </a:highlight>
                <a:latin typeface="Consolas" panose="020B0609020204030204" pitchFamily="49" charset="0"/>
              </a:rPr>
              <a:t> = {</a:t>
            </a:r>
            <a:r>
              <a:rPr lang="en-GB" sz="1700" b="0" dirty="0">
                <a:solidFill>
                  <a:srgbClr val="CE9178"/>
                </a:solidFill>
                <a:effectLst/>
                <a:highlight>
                  <a:srgbClr val="121619"/>
                </a:highlight>
                <a:latin typeface="Consolas" panose="020B0609020204030204" pitchFamily="49" charset="0"/>
              </a:rPr>
              <a:t>'</a:t>
            </a:r>
            <a:r>
              <a:rPr lang="en-GB" sz="1700" b="0" dirty="0" err="1">
                <a:solidFill>
                  <a:srgbClr val="CE9178"/>
                </a:solidFill>
                <a:effectLst/>
                <a:highlight>
                  <a:srgbClr val="121619"/>
                </a:highlight>
                <a:latin typeface="Consolas" panose="020B0609020204030204" pitchFamily="49" charset="0"/>
              </a:rPr>
              <a:t>FlightNumber</a:t>
            </a:r>
            <a:r>
              <a:rPr lang="en-GB" sz="1700" b="0" dirty="0">
                <a:solidFill>
                  <a:srgbClr val="CE9178"/>
                </a:solidFill>
                <a:effectLst/>
                <a:highlight>
                  <a:srgbClr val="121619"/>
                </a:highlight>
                <a:latin typeface="Consolas" panose="020B0609020204030204" pitchFamily="49" charset="0"/>
              </a:rPr>
              <a:t>'</a:t>
            </a:r>
            <a:r>
              <a:rPr lang="en-GB" sz="1700" b="0" dirty="0">
                <a:solidFill>
                  <a:srgbClr val="D4D4D4"/>
                </a:solidFill>
                <a:effectLst/>
                <a:highlight>
                  <a:srgbClr val="121619"/>
                </a:highlight>
                <a:latin typeface="Consolas" panose="020B0609020204030204" pitchFamily="49" charset="0"/>
              </a:rPr>
              <a:t>: </a:t>
            </a:r>
            <a:r>
              <a:rPr lang="en-GB" sz="1700" b="0" dirty="0">
                <a:solidFill>
                  <a:srgbClr val="4EC9B0"/>
                </a:solidFill>
                <a:effectLst/>
                <a:highlight>
                  <a:srgbClr val="121619"/>
                </a:highlight>
                <a:latin typeface="Consolas" panose="020B0609020204030204" pitchFamily="49" charset="0"/>
              </a:rPr>
              <a:t>list</a:t>
            </a:r>
            <a:r>
              <a:rPr lang="en-GB" sz="1700" b="0" dirty="0">
                <a:solidFill>
                  <a:srgbClr val="D4D4D4"/>
                </a:solidFill>
                <a:effectLst/>
                <a:highlight>
                  <a:srgbClr val="121619"/>
                </a:highlight>
                <a:latin typeface="Consolas" panose="020B0609020204030204" pitchFamily="49" charset="0"/>
              </a:rPr>
              <a:t>(</a:t>
            </a:r>
            <a:r>
              <a:rPr lang="en-GB" sz="1700" b="0" dirty="0">
                <a:solidFill>
                  <a:srgbClr val="9CDCFE"/>
                </a:solidFill>
                <a:effectLst/>
                <a:highlight>
                  <a:srgbClr val="121619"/>
                </a:highlight>
                <a:latin typeface="Consolas" panose="020B0609020204030204" pitchFamily="49" charset="0"/>
              </a:rPr>
              <a:t>data</a:t>
            </a:r>
            <a:r>
              <a:rPr lang="en-GB" sz="1700" b="0" dirty="0">
                <a:solidFill>
                  <a:srgbClr val="D4D4D4"/>
                </a:solidFill>
                <a:effectLst/>
                <a:highlight>
                  <a:srgbClr val="121619"/>
                </a:highlight>
                <a:latin typeface="Consolas" panose="020B0609020204030204" pitchFamily="49" charset="0"/>
              </a:rPr>
              <a:t>[</a:t>
            </a:r>
            <a:r>
              <a:rPr lang="en-GB" sz="1700" b="0" dirty="0">
                <a:solidFill>
                  <a:srgbClr val="CE9178"/>
                </a:solidFill>
                <a:effectLst/>
                <a:highlight>
                  <a:srgbClr val="121619"/>
                </a:highlight>
                <a:latin typeface="Consolas" panose="020B0609020204030204" pitchFamily="49" charset="0"/>
              </a:rPr>
              <a:t>'</a:t>
            </a:r>
            <a:r>
              <a:rPr lang="en-GB" sz="1700" b="0" dirty="0" err="1">
                <a:solidFill>
                  <a:srgbClr val="CE9178"/>
                </a:solidFill>
                <a:effectLst/>
                <a:highlight>
                  <a:srgbClr val="121619"/>
                </a:highlight>
                <a:latin typeface="Consolas" panose="020B0609020204030204" pitchFamily="49" charset="0"/>
              </a:rPr>
              <a:t>flight_number</a:t>
            </a:r>
            <a:r>
              <a:rPr lang="en-GB" sz="1700" b="0" dirty="0">
                <a:solidFill>
                  <a:srgbClr val="CE9178"/>
                </a:solidFill>
                <a:effectLst/>
                <a:highlight>
                  <a:srgbClr val="121619"/>
                </a:highlight>
                <a:latin typeface="Consolas" panose="020B0609020204030204" pitchFamily="49" charset="0"/>
              </a:rPr>
              <a:t>'</a:t>
            </a:r>
            <a:r>
              <a:rPr lang="en-GB" sz="1700" b="0" dirty="0">
                <a:solidFill>
                  <a:srgbClr val="D4D4D4"/>
                </a:solidFill>
                <a:effectLst/>
                <a:highlight>
                  <a:srgbClr val="121619"/>
                </a:highlight>
                <a:latin typeface="Consolas" panose="020B0609020204030204" pitchFamily="49" charset="0"/>
              </a:rPr>
              <a:t>]),</a:t>
            </a:r>
          </a:p>
          <a:p>
            <a:pPr marL="0" indent="0">
              <a:spcBef>
                <a:spcPts val="0"/>
              </a:spcBef>
              <a:buNone/>
            </a:pPr>
            <a:r>
              <a:rPr lang="en-GB" sz="1700" b="0" dirty="0">
                <a:solidFill>
                  <a:srgbClr val="CE9178"/>
                </a:solidFill>
                <a:effectLst/>
                <a:highlight>
                  <a:srgbClr val="121619"/>
                </a:highlight>
                <a:latin typeface="Consolas" panose="020B0609020204030204" pitchFamily="49" charset="0"/>
              </a:rPr>
              <a:t>'Date'</a:t>
            </a:r>
            <a:r>
              <a:rPr lang="en-GB" sz="1700" b="0" dirty="0">
                <a:solidFill>
                  <a:srgbClr val="D4D4D4"/>
                </a:solidFill>
                <a:effectLst/>
                <a:highlight>
                  <a:srgbClr val="121619"/>
                </a:highlight>
                <a:latin typeface="Consolas" panose="020B0609020204030204" pitchFamily="49" charset="0"/>
              </a:rPr>
              <a:t>: </a:t>
            </a:r>
            <a:r>
              <a:rPr lang="en-GB" sz="1700" b="0" dirty="0">
                <a:solidFill>
                  <a:srgbClr val="4EC9B0"/>
                </a:solidFill>
                <a:effectLst/>
                <a:highlight>
                  <a:srgbClr val="121619"/>
                </a:highlight>
                <a:latin typeface="Consolas" panose="020B0609020204030204" pitchFamily="49" charset="0"/>
              </a:rPr>
              <a:t>list</a:t>
            </a:r>
            <a:r>
              <a:rPr lang="en-GB" sz="1700" b="0" dirty="0">
                <a:solidFill>
                  <a:srgbClr val="D4D4D4"/>
                </a:solidFill>
                <a:effectLst/>
                <a:highlight>
                  <a:srgbClr val="121619"/>
                </a:highlight>
                <a:latin typeface="Consolas" panose="020B0609020204030204" pitchFamily="49" charset="0"/>
              </a:rPr>
              <a:t>(</a:t>
            </a:r>
            <a:r>
              <a:rPr lang="en-GB" sz="1700" b="0" dirty="0">
                <a:solidFill>
                  <a:srgbClr val="9CDCFE"/>
                </a:solidFill>
                <a:effectLst/>
                <a:highlight>
                  <a:srgbClr val="121619"/>
                </a:highlight>
                <a:latin typeface="Consolas" panose="020B0609020204030204" pitchFamily="49" charset="0"/>
              </a:rPr>
              <a:t>data</a:t>
            </a:r>
            <a:r>
              <a:rPr lang="en-GB" sz="1700" b="0" dirty="0">
                <a:solidFill>
                  <a:srgbClr val="D4D4D4"/>
                </a:solidFill>
                <a:effectLst/>
                <a:highlight>
                  <a:srgbClr val="121619"/>
                </a:highlight>
                <a:latin typeface="Consolas" panose="020B0609020204030204" pitchFamily="49" charset="0"/>
              </a:rPr>
              <a:t>[</a:t>
            </a:r>
            <a:r>
              <a:rPr lang="en-GB" sz="1700" b="0" dirty="0">
                <a:solidFill>
                  <a:srgbClr val="CE9178"/>
                </a:solidFill>
                <a:effectLst/>
                <a:highlight>
                  <a:srgbClr val="121619"/>
                </a:highlight>
                <a:latin typeface="Consolas" panose="020B0609020204030204" pitchFamily="49" charset="0"/>
              </a:rPr>
              <a:t>'date'</a:t>
            </a:r>
            <a:r>
              <a:rPr lang="en-GB" sz="1700" b="0" dirty="0">
                <a:solidFill>
                  <a:srgbClr val="D4D4D4"/>
                </a:solidFill>
                <a:effectLst/>
                <a:highlight>
                  <a:srgbClr val="121619"/>
                </a:highlight>
                <a:latin typeface="Consolas" panose="020B0609020204030204" pitchFamily="49" charset="0"/>
              </a:rPr>
              <a:t>]),</a:t>
            </a:r>
          </a:p>
          <a:p>
            <a:pPr marL="0" indent="0">
              <a:spcBef>
                <a:spcPts val="0"/>
              </a:spcBef>
              <a:buNone/>
            </a:pPr>
            <a:r>
              <a:rPr lang="en-GB" sz="1700" b="0" dirty="0">
                <a:solidFill>
                  <a:srgbClr val="CE9178"/>
                </a:solidFill>
                <a:effectLst/>
                <a:highlight>
                  <a:srgbClr val="121619"/>
                </a:highlight>
                <a:latin typeface="Consolas" panose="020B0609020204030204" pitchFamily="49" charset="0"/>
              </a:rPr>
              <a:t>'</a:t>
            </a:r>
            <a:r>
              <a:rPr lang="en-GB" sz="1700" b="0" dirty="0" err="1">
                <a:solidFill>
                  <a:srgbClr val="CE9178"/>
                </a:solidFill>
                <a:effectLst/>
                <a:highlight>
                  <a:srgbClr val="121619"/>
                </a:highlight>
                <a:latin typeface="Consolas" panose="020B0609020204030204" pitchFamily="49" charset="0"/>
              </a:rPr>
              <a:t>BoosterVersion</a:t>
            </a:r>
            <a:r>
              <a:rPr lang="en-GB" sz="1700" b="0" dirty="0">
                <a:solidFill>
                  <a:srgbClr val="CE9178"/>
                </a:solidFill>
                <a:effectLst/>
                <a:highlight>
                  <a:srgbClr val="121619"/>
                </a:highlight>
                <a:latin typeface="Consolas" panose="020B0609020204030204" pitchFamily="49" charset="0"/>
              </a:rPr>
              <a:t>'</a:t>
            </a:r>
            <a:r>
              <a:rPr lang="en-GB" sz="1700" b="0" dirty="0">
                <a:solidFill>
                  <a:srgbClr val="D4D4D4"/>
                </a:solidFill>
                <a:effectLst/>
                <a:highlight>
                  <a:srgbClr val="121619"/>
                </a:highlight>
                <a:latin typeface="Consolas" panose="020B0609020204030204" pitchFamily="49" charset="0"/>
              </a:rPr>
              <a:t>:</a:t>
            </a:r>
            <a:r>
              <a:rPr lang="en-GB" sz="1700" b="0" dirty="0" err="1">
                <a:solidFill>
                  <a:srgbClr val="9CDCFE"/>
                </a:solidFill>
                <a:effectLst/>
                <a:highlight>
                  <a:srgbClr val="121619"/>
                </a:highlight>
                <a:latin typeface="Consolas" panose="020B0609020204030204" pitchFamily="49" charset="0"/>
              </a:rPr>
              <a:t>BoosterVersion</a:t>
            </a:r>
            <a:r>
              <a:rPr lang="en-GB" sz="1700" b="0" dirty="0">
                <a:solidFill>
                  <a:srgbClr val="D4D4D4"/>
                </a:solidFill>
                <a:effectLst/>
                <a:highlight>
                  <a:srgbClr val="121619"/>
                </a:highlight>
                <a:latin typeface="Consolas" panose="020B0609020204030204" pitchFamily="49" charset="0"/>
              </a:rPr>
              <a:t>,</a:t>
            </a:r>
          </a:p>
          <a:p>
            <a:pPr marL="0" indent="0">
              <a:spcBef>
                <a:spcPts val="0"/>
              </a:spcBef>
              <a:buNone/>
            </a:pPr>
            <a:r>
              <a:rPr lang="en-GB" sz="1700" b="0" dirty="0">
                <a:solidFill>
                  <a:srgbClr val="CE9178"/>
                </a:solidFill>
                <a:effectLst/>
                <a:highlight>
                  <a:srgbClr val="121619"/>
                </a:highlight>
                <a:latin typeface="Consolas" panose="020B0609020204030204" pitchFamily="49" charset="0"/>
              </a:rPr>
              <a:t>'</a:t>
            </a:r>
            <a:r>
              <a:rPr lang="en-GB" sz="1700" b="0" dirty="0" err="1">
                <a:solidFill>
                  <a:srgbClr val="CE9178"/>
                </a:solidFill>
                <a:effectLst/>
                <a:highlight>
                  <a:srgbClr val="121619"/>
                </a:highlight>
                <a:latin typeface="Consolas" panose="020B0609020204030204" pitchFamily="49" charset="0"/>
              </a:rPr>
              <a:t>PayloadMass</a:t>
            </a:r>
            <a:r>
              <a:rPr lang="en-GB" sz="1700" b="0" dirty="0">
                <a:solidFill>
                  <a:srgbClr val="CE9178"/>
                </a:solidFill>
                <a:effectLst/>
                <a:highlight>
                  <a:srgbClr val="121619"/>
                </a:highlight>
                <a:latin typeface="Consolas" panose="020B0609020204030204" pitchFamily="49" charset="0"/>
              </a:rPr>
              <a:t>'</a:t>
            </a:r>
            <a:r>
              <a:rPr lang="en-GB" sz="1700" b="0" dirty="0">
                <a:solidFill>
                  <a:srgbClr val="D4D4D4"/>
                </a:solidFill>
                <a:effectLst/>
                <a:highlight>
                  <a:srgbClr val="121619"/>
                </a:highlight>
                <a:latin typeface="Consolas" panose="020B0609020204030204" pitchFamily="49" charset="0"/>
              </a:rPr>
              <a:t>:</a:t>
            </a:r>
            <a:r>
              <a:rPr lang="en-GB" sz="1700" b="0" dirty="0" err="1">
                <a:solidFill>
                  <a:srgbClr val="9CDCFE"/>
                </a:solidFill>
                <a:effectLst/>
                <a:highlight>
                  <a:srgbClr val="121619"/>
                </a:highlight>
                <a:latin typeface="Consolas" panose="020B0609020204030204" pitchFamily="49" charset="0"/>
              </a:rPr>
              <a:t>PayloadMass</a:t>
            </a:r>
            <a:r>
              <a:rPr lang="en-GB" sz="1700" b="0" dirty="0">
                <a:solidFill>
                  <a:srgbClr val="D4D4D4"/>
                </a:solidFill>
                <a:effectLst/>
                <a:highlight>
                  <a:srgbClr val="121619"/>
                </a:highlight>
                <a:latin typeface="Consolas" panose="020B0609020204030204" pitchFamily="49" charset="0"/>
              </a:rPr>
              <a:t>,</a:t>
            </a:r>
          </a:p>
          <a:p>
            <a:pPr marL="0" indent="0">
              <a:spcBef>
                <a:spcPts val="0"/>
              </a:spcBef>
              <a:buNone/>
            </a:pPr>
            <a:r>
              <a:rPr lang="en-GB" sz="1700" b="0" dirty="0">
                <a:solidFill>
                  <a:srgbClr val="CE9178"/>
                </a:solidFill>
                <a:effectLst/>
                <a:highlight>
                  <a:srgbClr val="121619"/>
                </a:highlight>
                <a:latin typeface="Consolas" panose="020B0609020204030204" pitchFamily="49" charset="0"/>
              </a:rPr>
              <a:t>'</a:t>
            </a:r>
            <a:r>
              <a:rPr lang="en-GB" sz="1700" b="0" dirty="0" err="1">
                <a:solidFill>
                  <a:srgbClr val="CE9178"/>
                </a:solidFill>
                <a:effectLst/>
                <a:highlight>
                  <a:srgbClr val="121619"/>
                </a:highlight>
                <a:latin typeface="Consolas" panose="020B0609020204030204" pitchFamily="49" charset="0"/>
              </a:rPr>
              <a:t>Orbit'</a:t>
            </a:r>
            <a:r>
              <a:rPr lang="en-GB" sz="1700" b="0" dirty="0" err="1">
                <a:solidFill>
                  <a:srgbClr val="D4D4D4"/>
                </a:solidFill>
                <a:effectLst/>
                <a:highlight>
                  <a:srgbClr val="121619"/>
                </a:highlight>
                <a:latin typeface="Consolas" panose="020B0609020204030204" pitchFamily="49" charset="0"/>
              </a:rPr>
              <a:t>:</a:t>
            </a:r>
            <a:r>
              <a:rPr lang="en-GB" sz="1700" b="0" dirty="0" err="1">
                <a:solidFill>
                  <a:srgbClr val="9CDCFE"/>
                </a:solidFill>
                <a:effectLst/>
                <a:highlight>
                  <a:srgbClr val="121619"/>
                </a:highlight>
                <a:latin typeface="Consolas" panose="020B0609020204030204" pitchFamily="49" charset="0"/>
              </a:rPr>
              <a:t>Orbit</a:t>
            </a:r>
            <a:r>
              <a:rPr lang="en-GB" sz="1700" b="0" dirty="0">
                <a:solidFill>
                  <a:srgbClr val="D4D4D4"/>
                </a:solidFill>
                <a:effectLst/>
                <a:highlight>
                  <a:srgbClr val="121619"/>
                </a:highlight>
                <a:latin typeface="Consolas" panose="020B0609020204030204" pitchFamily="49" charset="0"/>
              </a:rPr>
              <a:t>,</a:t>
            </a:r>
          </a:p>
          <a:p>
            <a:pPr marL="0" indent="0">
              <a:spcBef>
                <a:spcPts val="0"/>
              </a:spcBef>
              <a:buNone/>
            </a:pPr>
            <a:r>
              <a:rPr lang="en-GB" sz="1700" b="0" dirty="0">
                <a:solidFill>
                  <a:srgbClr val="CE9178"/>
                </a:solidFill>
                <a:effectLst/>
                <a:highlight>
                  <a:srgbClr val="121619"/>
                </a:highlight>
                <a:latin typeface="Consolas" panose="020B0609020204030204" pitchFamily="49" charset="0"/>
              </a:rPr>
              <a:t>'</a:t>
            </a:r>
            <a:r>
              <a:rPr lang="en-GB" sz="1700" b="0" dirty="0" err="1">
                <a:solidFill>
                  <a:srgbClr val="CE9178"/>
                </a:solidFill>
                <a:effectLst/>
                <a:highlight>
                  <a:srgbClr val="121619"/>
                </a:highlight>
                <a:latin typeface="Consolas" panose="020B0609020204030204" pitchFamily="49" charset="0"/>
              </a:rPr>
              <a:t>LaunchSite</a:t>
            </a:r>
            <a:r>
              <a:rPr lang="en-GB" sz="1700" b="0" dirty="0">
                <a:solidFill>
                  <a:srgbClr val="CE9178"/>
                </a:solidFill>
                <a:effectLst/>
                <a:highlight>
                  <a:srgbClr val="121619"/>
                </a:highlight>
                <a:latin typeface="Consolas" panose="020B0609020204030204" pitchFamily="49" charset="0"/>
              </a:rPr>
              <a:t>'</a:t>
            </a:r>
            <a:r>
              <a:rPr lang="en-GB" sz="1700" b="0" dirty="0">
                <a:solidFill>
                  <a:srgbClr val="D4D4D4"/>
                </a:solidFill>
                <a:effectLst/>
                <a:highlight>
                  <a:srgbClr val="121619"/>
                </a:highlight>
                <a:latin typeface="Consolas" panose="020B0609020204030204" pitchFamily="49" charset="0"/>
              </a:rPr>
              <a:t>:</a:t>
            </a:r>
            <a:r>
              <a:rPr lang="en-GB" sz="1700" b="0" dirty="0" err="1">
                <a:solidFill>
                  <a:srgbClr val="9CDCFE"/>
                </a:solidFill>
                <a:effectLst/>
                <a:highlight>
                  <a:srgbClr val="121619"/>
                </a:highlight>
                <a:latin typeface="Consolas" panose="020B0609020204030204" pitchFamily="49" charset="0"/>
              </a:rPr>
              <a:t>LaunchSite</a:t>
            </a:r>
            <a:r>
              <a:rPr lang="en-GB" sz="1700" b="0" dirty="0">
                <a:solidFill>
                  <a:srgbClr val="D4D4D4"/>
                </a:solidFill>
                <a:effectLst/>
                <a:highlight>
                  <a:srgbClr val="121619"/>
                </a:highlight>
                <a:latin typeface="Consolas" panose="020B0609020204030204" pitchFamily="49" charset="0"/>
              </a:rPr>
              <a:t>,</a:t>
            </a:r>
          </a:p>
          <a:p>
            <a:pPr marL="0" indent="0">
              <a:spcBef>
                <a:spcPts val="0"/>
              </a:spcBef>
              <a:buNone/>
            </a:pPr>
            <a:r>
              <a:rPr lang="en-GB" sz="1700" b="0" dirty="0">
                <a:solidFill>
                  <a:srgbClr val="CE9178"/>
                </a:solidFill>
                <a:effectLst/>
                <a:highlight>
                  <a:srgbClr val="121619"/>
                </a:highlight>
                <a:latin typeface="Consolas" panose="020B0609020204030204" pitchFamily="49" charset="0"/>
              </a:rPr>
              <a:t>'</a:t>
            </a:r>
            <a:r>
              <a:rPr lang="en-GB" sz="1700" b="0" dirty="0" err="1">
                <a:solidFill>
                  <a:srgbClr val="CE9178"/>
                </a:solidFill>
                <a:effectLst/>
                <a:highlight>
                  <a:srgbClr val="121619"/>
                </a:highlight>
                <a:latin typeface="Consolas" panose="020B0609020204030204" pitchFamily="49" charset="0"/>
              </a:rPr>
              <a:t>Outcome'</a:t>
            </a:r>
            <a:r>
              <a:rPr lang="en-GB" sz="1700" b="0" dirty="0" err="1">
                <a:solidFill>
                  <a:srgbClr val="D4D4D4"/>
                </a:solidFill>
                <a:effectLst/>
                <a:highlight>
                  <a:srgbClr val="121619"/>
                </a:highlight>
                <a:latin typeface="Consolas" panose="020B0609020204030204" pitchFamily="49" charset="0"/>
              </a:rPr>
              <a:t>:</a:t>
            </a:r>
            <a:r>
              <a:rPr lang="en-GB" sz="1700" b="0" dirty="0" err="1">
                <a:solidFill>
                  <a:srgbClr val="9CDCFE"/>
                </a:solidFill>
                <a:effectLst/>
                <a:highlight>
                  <a:srgbClr val="121619"/>
                </a:highlight>
                <a:latin typeface="Consolas" panose="020B0609020204030204" pitchFamily="49" charset="0"/>
              </a:rPr>
              <a:t>Outcome</a:t>
            </a:r>
            <a:r>
              <a:rPr lang="en-GB" sz="1700" b="0" dirty="0">
                <a:solidFill>
                  <a:srgbClr val="D4D4D4"/>
                </a:solidFill>
                <a:effectLst/>
                <a:highlight>
                  <a:srgbClr val="121619"/>
                </a:highlight>
                <a:latin typeface="Consolas" panose="020B0609020204030204" pitchFamily="49" charset="0"/>
              </a:rPr>
              <a:t>,</a:t>
            </a:r>
          </a:p>
          <a:p>
            <a:pPr marL="0" indent="0">
              <a:spcBef>
                <a:spcPts val="0"/>
              </a:spcBef>
              <a:buNone/>
            </a:pPr>
            <a:r>
              <a:rPr lang="en-GB" sz="1700" b="0" dirty="0">
                <a:solidFill>
                  <a:srgbClr val="CE9178"/>
                </a:solidFill>
                <a:effectLst/>
                <a:highlight>
                  <a:srgbClr val="121619"/>
                </a:highlight>
                <a:latin typeface="Consolas" panose="020B0609020204030204" pitchFamily="49" charset="0"/>
              </a:rPr>
              <a:t>'</a:t>
            </a:r>
            <a:r>
              <a:rPr lang="en-GB" sz="1700" b="0" dirty="0" err="1">
                <a:solidFill>
                  <a:srgbClr val="CE9178"/>
                </a:solidFill>
                <a:effectLst/>
                <a:highlight>
                  <a:srgbClr val="121619"/>
                </a:highlight>
                <a:latin typeface="Consolas" panose="020B0609020204030204" pitchFamily="49" charset="0"/>
              </a:rPr>
              <a:t>Flights'</a:t>
            </a:r>
            <a:r>
              <a:rPr lang="en-GB" sz="1700" b="0" dirty="0" err="1">
                <a:solidFill>
                  <a:srgbClr val="D4D4D4"/>
                </a:solidFill>
                <a:effectLst/>
                <a:highlight>
                  <a:srgbClr val="121619"/>
                </a:highlight>
                <a:latin typeface="Consolas" panose="020B0609020204030204" pitchFamily="49" charset="0"/>
              </a:rPr>
              <a:t>:</a:t>
            </a:r>
            <a:r>
              <a:rPr lang="en-GB" sz="1700" b="0" dirty="0" err="1">
                <a:solidFill>
                  <a:srgbClr val="9CDCFE"/>
                </a:solidFill>
                <a:effectLst/>
                <a:highlight>
                  <a:srgbClr val="121619"/>
                </a:highlight>
                <a:latin typeface="Consolas" panose="020B0609020204030204" pitchFamily="49" charset="0"/>
              </a:rPr>
              <a:t>Flights</a:t>
            </a:r>
            <a:r>
              <a:rPr lang="en-GB" sz="1700" b="0" dirty="0">
                <a:solidFill>
                  <a:srgbClr val="D4D4D4"/>
                </a:solidFill>
                <a:effectLst/>
                <a:highlight>
                  <a:srgbClr val="121619"/>
                </a:highlight>
                <a:latin typeface="Consolas" panose="020B0609020204030204" pitchFamily="49" charset="0"/>
              </a:rPr>
              <a:t>,</a:t>
            </a:r>
          </a:p>
          <a:p>
            <a:pPr marL="0" indent="0">
              <a:spcBef>
                <a:spcPts val="0"/>
              </a:spcBef>
              <a:buNone/>
            </a:pPr>
            <a:r>
              <a:rPr lang="en-GB" sz="1700" b="0" dirty="0">
                <a:solidFill>
                  <a:srgbClr val="CE9178"/>
                </a:solidFill>
                <a:effectLst/>
                <a:highlight>
                  <a:srgbClr val="121619"/>
                </a:highlight>
                <a:latin typeface="Consolas" panose="020B0609020204030204" pitchFamily="49" charset="0"/>
              </a:rPr>
              <a:t>'</a:t>
            </a:r>
            <a:r>
              <a:rPr lang="en-GB" sz="1700" b="0" dirty="0" err="1">
                <a:solidFill>
                  <a:srgbClr val="CE9178"/>
                </a:solidFill>
                <a:effectLst/>
                <a:highlight>
                  <a:srgbClr val="121619"/>
                </a:highlight>
                <a:latin typeface="Consolas" panose="020B0609020204030204" pitchFamily="49" charset="0"/>
              </a:rPr>
              <a:t>GridFins</a:t>
            </a:r>
            <a:r>
              <a:rPr lang="en-GB" sz="1700" b="0" dirty="0">
                <a:solidFill>
                  <a:srgbClr val="CE9178"/>
                </a:solidFill>
                <a:effectLst/>
                <a:highlight>
                  <a:srgbClr val="121619"/>
                </a:highlight>
                <a:latin typeface="Consolas" panose="020B0609020204030204" pitchFamily="49" charset="0"/>
              </a:rPr>
              <a:t>'</a:t>
            </a:r>
            <a:r>
              <a:rPr lang="en-GB" sz="1700" b="0" dirty="0">
                <a:solidFill>
                  <a:srgbClr val="D4D4D4"/>
                </a:solidFill>
                <a:effectLst/>
                <a:highlight>
                  <a:srgbClr val="121619"/>
                </a:highlight>
                <a:latin typeface="Consolas" panose="020B0609020204030204" pitchFamily="49" charset="0"/>
              </a:rPr>
              <a:t>:</a:t>
            </a:r>
            <a:r>
              <a:rPr lang="en-GB" sz="1700" b="0" dirty="0" err="1">
                <a:solidFill>
                  <a:srgbClr val="9CDCFE"/>
                </a:solidFill>
                <a:effectLst/>
                <a:highlight>
                  <a:srgbClr val="121619"/>
                </a:highlight>
                <a:latin typeface="Consolas" panose="020B0609020204030204" pitchFamily="49" charset="0"/>
              </a:rPr>
              <a:t>GridFins</a:t>
            </a:r>
            <a:r>
              <a:rPr lang="en-GB" sz="1700" b="0" dirty="0">
                <a:solidFill>
                  <a:srgbClr val="D4D4D4"/>
                </a:solidFill>
                <a:effectLst/>
                <a:highlight>
                  <a:srgbClr val="121619"/>
                </a:highlight>
                <a:latin typeface="Consolas" panose="020B0609020204030204" pitchFamily="49" charset="0"/>
              </a:rPr>
              <a:t>,</a:t>
            </a:r>
          </a:p>
          <a:p>
            <a:pPr marL="0" indent="0">
              <a:spcBef>
                <a:spcPts val="0"/>
              </a:spcBef>
              <a:buNone/>
            </a:pPr>
            <a:r>
              <a:rPr lang="en-GB" sz="1700" b="0" dirty="0">
                <a:solidFill>
                  <a:srgbClr val="CE9178"/>
                </a:solidFill>
                <a:effectLst/>
                <a:highlight>
                  <a:srgbClr val="121619"/>
                </a:highlight>
                <a:latin typeface="Consolas" panose="020B0609020204030204" pitchFamily="49" charset="0"/>
              </a:rPr>
              <a:t>'</a:t>
            </a:r>
            <a:r>
              <a:rPr lang="en-GB" sz="1700" b="0" dirty="0" err="1">
                <a:solidFill>
                  <a:srgbClr val="CE9178"/>
                </a:solidFill>
                <a:effectLst/>
                <a:highlight>
                  <a:srgbClr val="121619"/>
                </a:highlight>
                <a:latin typeface="Consolas" panose="020B0609020204030204" pitchFamily="49" charset="0"/>
              </a:rPr>
              <a:t>Reused'</a:t>
            </a:r>
            <a:r>
              <a:rPr lang="en-GB" sz="1700" b="0" dirty="0" err="1">
                <a:solidFill>
                  <a:srgbClr val="D4D4D4"/>
                </a:solidFill>
                <a:effectLst/>
                <a:highlight>
                  <a:srgbClr val="121619"/>
                </a:highlight>
                <a:latin typeface="Consolas" panose="020B0609020204030204" pitchFamily="49" charset="0"/>
              </a:rPr>
              <a:t>:</a:t>
            </a:r>
            <a:r>
              <a:rPr lang="en-GB" sz="1700" b="0" dirty="0" err="1">
                <a:solidFill>
                  <a:srgbClr val="9CDCFE"/>
                </a:solidFill>
                <a:effectLst/>
                <a:highlight>
                  <a:srgbClr val="121619"/>
                </a:highlight>
                <a:latin typeface="Consolas" panose="020B0609020204030204" pitchFamily="49" charset="0"/>
              </a:rPr>
              <a:t>Reused</a:t>
            </a:r>
            <a:r>
              <a:rPr lang="en-GB" sz="1700" b="0" dirty="0">
                <a:solidFill>
                  <a:srgbClr val="D4D4D4"/>
                </a:solidFill>
                <a:effectLst/>
                <a:highlight>
                  <a:srgbClr val="121619"/>
                </a:highlight>
                <a:latin typeface="Consolas" panose="020B0609020204030204" pitchFamily="49" charset="0"/>
              </a:rPr>
              <a:t>,</a:t>
            </a:r>
          </a:p>
          <a:p>
            <a:pPr marL="0" indent="0">
              <a:spcBef>
                <a:spcPts val="0"/>
              </a:spcBef>
              <a:buNone/>
            </a:pPr>
            <a:r>
              <a:rPr lang="en-GB" sz="1700" b="0" dirty="0">
                <a:solidFill>
                  <a:srgbClr val="CE9178"/>
                </a:solidFill>
                <a:effectLst/>
                <a:highlight>
                  <a:srgbClr val="121619"/>
                </a:highlight>
                <a:latin typeface="Consolas" panose="020B0609020204030204" pitchFamily="49" charset="0"/>
              </a:rPr>
              <a:t>'</a:t>
            </a:r>
            <a:r>
              <a:rPr lang="en-GB" sz="1700" b="0" dirty="0" err="1">
                <a:solidFill>
                  <a:srgbClr val="CE9178"/>
                </a:solidFill>
                <a:effectLst/>
                <a:highlight>
                  <a:srgbClr val="121619"/>
                </a:highlight>
                <a:latin typeface="Consolas" panose="020B0609020204030204" pitchFamily="49" charset="0"/>
              </a:rPr>
              <a:t>Legs'</a:t>
            </a:r>
            <a:r>
              <a:rPr lang="en-GB" sz="1700" b="0" dirty="0" err="1">
                <a:solidFill>
                  <a:srgbClr val="D4D4D4"/>
                </a:solidFill>
                <a:effectLst/>
                <a:highlight>
                  <a:srgbClr val="121619"/>
                </a:highlight>
                <a:latin typeface="Consolas" panose="020B0609020204030204" pitchFamily="49" charset="0"/>
              </a:rPr>
              <a:t>:</a:t>
            </a:r>
            <a:r>
              <a:rPr lang="en-GB" sz="1700" b="0" dirty="0" err="1">
                <a:solidFill>
                  <a:srgbClr val="9CDCFE"/>
                </a:solidFill>
                <a:effectLst/>
                <a:highlight>
                  <a:srgbClr val="121619"/>
                </a:highlight>
                <a:latin typeface="Consolas" panose="020B0609020204030204" pitchFamily="49" charset="0"/>
              </a:rPr>
              <a:t>Legs</a:t>
            </a:r>
            <a:r>
              <a:rPr lang="en-GB" sz="1700" b="0" dirty="0">
                <a:solidFill>
                  <a:srgbClr val="D4D4D4"/>
                </a:solidFill>
                <a:effectLst/>
                <a:highlight>
                  <a:srgbClr val="121619"/>
                </a:highlight>
                <a:latin typeface="Consolas" panose="020B0609020204030204" pitchFamily="49" charset="0"/>
              </a:rPr>
              <a:t>,</a:t>
            </a:r>
          </a:p>
          <a:p>
            <a:pPr marL="0" indent="0">
              <a:spcBef>
                <a:spcPts val="0"/>
              </a:spcBef>
              <a:buNone/>
            </a:pPr>
            <a:r>
              <a:rPr lang="en-GB" sz="1700" b="0" dirty="0">
                <a:solidFill>
                  <a:srgbClr val="CE9178"/>
                </a:solidFill>
                <a:effectLst/>
                <a:highlight>
                  <a:srgbClr val="121619"/>
                </a:highlight>
                <a:latin typeface="Consolas" panose="020B0609020204030204" pitchFamily="49" charset="0"/>
              </a:rPr>
              <a:t>'</a:t>
            </a:r>
            <a:r>
              <a:rPr lang="en-GB" sz="1700" b="0" dirty="0" err="1">
                <a:solidFill>
                  <a:srgbClr val="CE9178"/>
                </a:solidFill>
                <a:effectLst/>
                <a:highlight>
                  <a:srgbClr val="121619"/>
                </a:highlight>
                <a:latin typeface="Consolas" panose="020B0609020204030204" pitchFamily="49" charset="0"/>
              </a:rPr>
              <a:t>LandingPad</a:t>
            </a:r>
            <a:r>
              <a:rPr lang="en-GB" sz="1700" b="0" dirty="0">
                <a:solidFill>
                  <a:srgbClr val="CE9178"/>
                </a:solidFill>
                <a:effectLst/>
                <a:highlight>
                  <a:srgbClr val="121619"/>
                </a:highlight>
                <a:latin typeface="Consolas" panose="020B0609020204030204" pitchFamily="49" charset="0"/>
              </a:rPr>
              <a:t>'</a:t>
            </a:r>
            <a:r>
              <a:rPr lang="en-GB" sz="1700" b="0" dirty="0">
                <a:solidFill>
                  <a:srgbClr val="D4D4D4"/>
                </a:solidFill>
                <a:effectLst/>
                <a:highlight>
                  <a:srgbClr val="121619"/>
                </a:highlight>
                <a:latin typeface="Consolas" panose="020B0609020204030204" pitchFamily="49" charset="0"/>
              </a:rPr>
              <a:t>:</a:t>
            </a:r>
            <a:r>
              <a:rPr lang="en-GB" sz="1700" b="0" dirty="0" err="1">
                <a:solidFill>
                  <a:srgbClr val="9CDCFE"/>
                </a:solidFill>
                <a:effectLst/>
                <a:highlight>
                  <a:srgbClr val="121619"/>
                </a:highlight>
                <a:latin typeface="Consolas" panose="020B0609020204030204" pitchFamily="49" charset="0"/>
              </a:rPr>
              <a:t>LandingPad</a:t>
            </a:r>
            <a:r>
              <a:rPr lang="en-GB" sz="1700" b="0" dirty="0">
                <a:solidFill>
                  <a:srgbClr val="D4D4D4"/>
                </a:solidFill>
                <a:effectLst/>
                <a:highlight>
                  <a:srgbClr val="121619"/>
                </a:highlight>
                <a:latin typeface="Consolas" panose="020B0609020204030204" pitchFamily="49" charset="0"/>
              </a:rPr>
              <a:t>,</a:t>
            </a:r>
          </a:p>
          <a:p>
            <a:pPr marL="0" indent="0">
              <a:spcBef>
                <a:spcPts val="0"/>
              </a:spcBef>
              <a:buNone/>
            </a:pPr>
            <a:r>
              <a:rPr lang="en-GB" sz="1700" b="0" dirty="0">
                <a:solidFill>
                  <a:srgbClr val="CE9178"/>
                </a:solidFill>
                <a:effectLst/>
                <a:highlight>
                  <a:srgbClr val="121619"/>
                </a:highlight>
                <a:latin typeface="Consolas" panose="020B0609020204030204" pitchFamily="49" charset="0"/>
              </a:rPr>
              <a:t>'</a:t>
            </a:r>
            <a:r>
              <a:rPr lang="en-GB" sz="1700" b="0" dirty="0" err="1">
                <a:solidFill>
                  <a:srgbClr val="CE9178"/>
                </a:solidFill>
                <a:effectLst/>
                <a:highlight>
                  <a:srgbClr val="121619"/>
                </a:highlight>
                <a:latin typeface="Consolas" panose="020B0609020204030204" pitchFamily="49" charset="0"/>
              </a:rPr>
              <a:t>Block'</a:t>
            </a:r>
            <a:r>
              <a:rPr lang="en-GB" sz="1700" b="0" dirty="0" err="1">
                <a:solidFill>
                  <a:srgbClr val="D4D4D4"/>
                </a:solidFill>
                <a:effectLst/>
                <a:highlight>
                  <a:srgbClr val="121619"/>
                </a:highlight>
                <a:latin typeface="Consolas" panose="020B0609020204030204" pitchFamily="49" charset="0"/>
              </a:rPr>
              <a:t>:</a:t>
            </a:r>
            <a:r>
              <a:rPr lang="en-GB" sz="1700" b="0" dirty="0" err="1">
                <a:solidFill>
                  <a:srgbClr val="9CDCFE"/>
                </a:solidFill>
                <a:effectLst/>
                <a:highlight>
                  <a:srgbClr val="121619"/>
                </a:highlight>
                <a:latin typeface="Consolas" panose="020B0609020204030204" pitchFamily="49" charset="0"/>
              </a:rPr>
              <a:t>Block</a:t>
            </a:r>
            <a:r>
              <a:rPr lang="en-GB" sz="1700" b="0" dirty="0">
                <a:solidFill>
                  <a:srgbClr val="D4D4D4"/>
                </a:solidFill>
                <a:effectLst/>
                <a:highlight>
                  <a:srgbClr val="121619"/>
                </a:highlight>
                <a:latin typeface="Consolas" panose="020B0609020204030204" pitchFamily="49" charset="0"/>
              </a:rPr>
              <a:t>,</a:t>
            </a:r>
          </a:p>
          <a:p>
            <a:pPr marL="0" indent="0">
              <a:spcBef>
                <a:spcPts val="0"/>
              </a:spcBef>
              <a:buNone/>
            </a:pPr>
            <a:r>
              <a:rPr lang="en-GB" sz="1700" b="0" dirty="0">
                <a:solidFill>
                  <a:srgbClr val="CE9178"/>
                </a:solidFill>
                <a:effectLst/>
                <a:highlight>
                  <a:srgbClr val="121619"/>
                </a:highlight>
                <a:latin typeface="Consolas" panose="020B0609020204030204" pitchFamily="49" charset="0"/>
              </a:rPr>
              <a:t>'</a:t>
            </a:r>
            <a:r>
              <a:rPr lang="en-GB" sz="1700" b="0" dirty="0" err="1">
                <a:solidFill>
                  <a:srgbClr val="CE9178"/>
                </a:solidFill>
                <a:effectLst/>
                <a:highlight>
                  <a:srgbClr val="121619"/>
                </a:highlight>
                <a:latin typeface="Consolas" panose="020B0609020204030204" pitchFamily="49" charset="0"/>
              </a:rPr>
              <a:t>ReusedCount</a:t>
            </a:r>
            <a:r>
              <a:rPr lang="en-GB" sz="1700" b="0" dirty="0">
                <a:solidFill>
                  <a:srgbClr val="CE9178"/>
                </a:solidFill>
                <a:effectLst/>
                <a:highlight>
                  <a:srgbClr val="121619"/>
                </a:highlight>
                <a:latin typeface="Consolas" panose="020B0609020204030204" pitchFamily="49" charset="0"/>
              </a:rPr>
              <a:t>'</a:t>
            </a:r>
            <a:r>
              <a:rPr lang="en-GB" sz="1700" b="0" dirty="0">
                <a:solidFill>
                  <a:srgbClr val="D4D4D4"/>
                </a:solidFill>
                <a:effectLst/>
                <a:highlight>
                  <a:srgbClr val="121619"/>
                </a:highlight>
                <a:latin typeface="Consolas" panose="020B0609020204030204" pitchFamily="49" charset="0"/>
              </a:rPr>
              <a:t>:</a:t>
            </a:r>
            <a:r>
              <a:rPr lang="en-GB" sz="1700" b="0" dirty="0" err="1">
                <a:solidFill>
                  <a:srgbClr val="9CDCFE"/>
                </a:solidFill>
                <a:effectLst/>
                <a:highlight>
                  <a:srgbClr val="121619"/>
                </a:highlight>
                <a:latin typeface="Consolas" panose="020B0609020204030204" pitchFamily="49" charset="0"/>
              </a:rPr>
              <a:t>ReusedCount</a:t>
            </a:r>
            <a:r>
              <a:rPr lang="en-GB" sz="1700" b="0" dirty="0">
                <a:solidFill>
                  <a:srgbClr val="D4D4D4"/>
                </a:solidFill>
                <a:effectLst/>
                <a:highlight>
                  <a:srgbClr val="121619"/>
                </a:highlight>
                <a:latin typeface="Consolas" panose="020B0609020204030204" pitchFamily="49" charset="0"/>
              </a:rPr>
              <a:t>,</a:t>
            </a:r>
          </a:p>
          <a:p>
            <a:pPr marL="0" indent="0">
              <a:spcBef>
                <a:spcPts val="0"/>
              </a:spcBef>
              <a:buNone/>
            </a:pPr>
            <a:r>
              <a:rPr lang="en-GB" sz="1700" b="0" dirty="0">
                <a:solidFill>
                  <a:srgbClr val="CE9178"/>
                </a:solidFill>
                <a:effectLst/>
                <a:highlight>
                  <a:srgbClr val="121619"/>
                </a:highlight>
                <a:latin typeface="Consolas" panose="020B0609020204030204" pitchFamily="49" charset="0"/>
              </a:rPr>
              <a:t>'</a:t>
            </a:r>
            <a:r>
              <a:rPr lang="en-GB" sz="1700" b="0" dirty="0" err="1">
                <a:solidFill>
                  <a:srgbClr val="CE9178"/>
                </a:solidFill>
                <a:effectLst/>
                <a:highlight>
                  <a:srgbClr val="121619"/>
                </a:highlight>
                <a:latin typeface="Consolas" panose="020B0609020204030204" pitchFamily="49" charset="0"/>
              </a:rPr>
              <a:t>Serial'</a:t>
            </a:r>
            <a:r>
              <a:rPr lang="en-GB" sz="1700" b="0" dirty="0" err="1">
                <a:solidFill>
                  <a:srgbClr val="D4D4D4"/>
                </a:solidFill>
                <a:effectLst/>
                <a:highlight>
                  <a:srgbClr val="121619"/>
                </a:highlight>
                <a:latin typeface="Consolas" panose="020B0609020204030204" pitchFamily="49" charset="0"/>
              </a:rPr>
              <a:t>:</a:t>
            </a:r>
            <a:r>
              <a:rPr lang="en-GB" sz="1700" b="0" dirty="0" err="1">
                <a:solidFill>
                  <a:srgbClr val="9CDCFE"/>
                </a:solidFill>
                <a:effectLst/>
                <a:highlight>
                  <a:srgbClr val="121619"/>
                </a:highlight>
                <a:latin typeface="Consolas" panose="020B0609020204030204" pitchFamily="49" charset="0"/>
              </a:rPr>
              <a:t>Serial</a:t>
            </a:r>
            <a:r>
              <a:rPr lang="en-GB" sz="1700" b="0" dirty="0">
                <a:solidFill>
                  <a:srgbClr val="D4D4D4"/>
                </a:solidFill>
                <a:effectLst/>
                <a:highlight>
                  <a:srgbClr val="121619"/>
                </a:highlight>
                <a:latin typeface="Consolas" panose="020B0609020204030204" pitchFamily="49" charset="0"/>
              </a:rPr>
              <a:t>,</a:t>
            </a:r>
          </a:p>
          <a:p>
            <a:pPr marL="0" indent="0">
              <a:spcBef>
                <a:spcPts val="0"/>
              </a:spcBef>
              <a:buNone/>
            </a:pPr>
            <a:r>
              <a:rPr lang="en-GB" sz="1700" b="0" dirty="0">
                <a:solidFill>
                  <a:srgbClr val="CE9178"/>
                </a:solidFill>
                <a:effectLst/>
                <a:highlight>
                  <a:srgbClr val="121619"/>
                </a:highlight>
                <a:latin typeface="Consolas" panose="020B0609020204030204" pitchFamily="49" charset="0"/>
              </a:rPr>
              <a:t>'Longitude'</a:t>
            </a:r>
            <a:r>
              <a:rPr lang="en-GB" sz="1700" b="0" dirty="0">
                <a:solidFill>
                  <a:srgbClr val="D4D4D4"/>
                </a:solidFill>
                <a:effectLst/>
                <a:highlight>
                  <a:srgbClr val="121619"/>
                </a:highlight>
                <a:latin typeface="Consolas" panose="020B0609020204030204" pitchFamily="49" charset="0"/>
              </a:rPr>
              <a:t>: </a:t>
            </a:r>
            <a:r>
              <a:rPr lang="en-GB" sz="1700" b="0" dirty="0">
                <a:solidFill>
                  <a:srgbClr val="9CDCFE"/>
                </a:solidFill>
                <a:effectLst/>
                <a:highlight>
                  <a:srgbClr val="121619"/>
                </a:highlight>
                <a:latin typeface="Consolas" panose="020B0609020204030204" pitchFamily="49" charset="0"/>
              </a:rPr>
              <a:t>Longitude</a:t>
            </a:r>
            <a:r>
              <a:rPr lang="en-GB" sz="1700" b="0" dirty="0">
                <a:solidFill>
                  <a:srgbClr val="D4D4D4"/>
                </a:solidFill>
                <a:effectLst/>
                <a:highlight>
                  <a:srgbClr val="121619"/>
                </a:highlight>
                <a:latin typeface="Consolas" panose="020B0609020204030204" pitchFamily="49" charset="0"/>
              </a:rPr>
              <a:t>,</a:t>
            </a:r>
          </a:p>
          <a:p>
            <a:pPr marL="0" indent="0">
              <a:spcBef>
                <a:spcPts val="0"/>
              </a:spcBef>
              <a:buNone/>
            </a:pPr>
            <a:r>
              <a:rPr lang="en-GB" sz="1700" b="0" dirty="0">
                <a:solidFill>
                  <a:srgbClr val="CE9178"/>
                </a:solidFill>
                <a:effectLst/>
                <a:highlight>
                  <a:srgbClr val="121619"/>
                </a:highlight>
                <a:latin typeface="Consolas" panose="020B0609020204030204" pitchFamily="49" charset="0"/>
              </a:rPr>
              <a:t>'Latitude'</a:t>
            </a:r>
            <a:r>
              <a:rPr lang="en-GB" sz="1700" b="0" dirty="0">
                <a:solidFill>
                  <a:srgbClr val="D4D4D4"/>
                </a:solidFill>
                <a:effectLst/>
                <a:highlight>
                  <a:srgbClr val="121619"/>
                </a:highlight>
                <a:latin typeface="Consolas" panose="020B0609020204030204" pitchFamily="49" charset="0"/>
              </a:rPr>
              <a:t>: </a:t>
            </a:r>
            <a:r>
              <a:rPr lang="en-GB" sz="1700" b="0" dirty="0">
                <a:solidFill>
                  <a:srgbClr val="9CDCFE"/>
                </a:solidFill>
                <a:effectLst/>
                <a:highlight>
                  <a:srgbClr val="121619"/>
                </a:highlight>
                <a:latin typeface="Consolas" panose="020B0609020204030204" pitchFamily="49" charset="0"/>
              </a:rPr>
              <a:t>Latitude</a:t>
            </a:r>
            <a:r>
              <a:rPr lang="en-GB" sz="1700" b="0" dirty="0">
                <a:solidFill>
                  <a:srgbClr val="D4D4D4"/>
                </a:solidFill>
                <a:effectLst/>
                <a:highlight>
                  <a:srgbClr val="121619"/>
                </a:highlight>
                <a:latin typeface="Consolas" panose="020B0609020204030204" pitchFamily="49" charset="0"/>
              </a:rPr>
              <a:t>}</a:t>
            </a:r>
          </a:p>
          <a:p>
            <a:pPr marL="0" indent="0">
              <a:spcBef>
                <a:spcPts val="0"/>
              </a:spcBef>
              <a:buNone/>
            </a:pPr>
            <a:endParaRPr lang="en-GB" sz="1700" dirty="0">
              <a:solidFill>
                <a:srgbClr val="D4D4D4"/>
              </a:solidFill>
              <a:highlight>
                <a:srgbClr val="121619"/>
              </a:highlight>
              <a:latin typeface="Consolas" panose="020B0609020204030204" pitchFamily="49" charset="0"/>
            </a:endParaRPr>
          </a:p>
          <a:p>
            <a:pPr marL="0" indent="0">
              <a:spcBef>
                <a:spcPts val="0"/>
              </a:spcBef>
              <a:buNone/>
            </a:pPr>
            <a:r>
              <a:rPr lang="en-GB" sz="1900" dirty="0">
                <a:solidFill>
                  <a:srgbClr val="24292F"/>
                </a:solidFill>
                <a:ea typeface="Roboto" panose="02000000000000000000" pitchFamily="2" charset="0"/>
              </a:rPr>
              <a:t>A new “data” dataframe is then created from this dictionary using the command:</a:t>
            </a:r>
          </a:p>
          <a:p>
            <a:pPr marL="0" indent="0">
              <a:spcBef>
                <a:spcPts val="0"/>
              </a:spcBef>
              <a:buNone/>
            </a:pPr>
            <a:endParaRPr lang="en-GB" sz="1700" dirty="0">
              <a:solidFill>
                <a:srgbClr val="D4D4D4"/>
              </a:solidFill>
              <a:highlight>
                <a:srgbClr val="121619"/>
              </a:highlight>
              <a:latin typeface="Consolas" panose="020B0609020204030204" pitchFamily="49" charset="0"/>
            </a:endParaRPr>
          </a:p>
          <a:p>
            <a:pPr marL="0" indent="0">
              <a:spcBef>
                <a:spcPts val="0"/>
              </a:spcBef>
              <a:buNone/>
            </a:pPr>
            <a:r>
              <a:rPr lang="en-US" sz="1700" b="0" dirty="0">
                <a:solidFill>
                  <a:srgbClr val="9CDCFE"/>
                </a:solidFill>
                <a:effectLst/>
                <a:highlight>
                  <a:srgbClr val="121619"/>
                </a:highlight>
                <a:latin typeface="Consolas" panose="020B0609020204030204" pitchFamily="49" charset="0"/>
              </a:rPr>
              <a:t>data</a:t>
            </a:r>
            <a:r>
              <a:rPr lang="en-US" sz="1700" b="0" dirty="0">
                <a:solidFill>
                  <a:srgbClr val="D4D4D4"/>
                </a:solidFill>
                <a:effectLst/>
                <a:highlight>
                  <a:srgbClr val="121619"/>
                </a:highlight>
                <a:latin typeface="Consolas" panose="020B0609020204030204" pitchFamily="49" charset="0"/>
              </a:rPr>
              <a:t> = </a:t>
            </a:r>
            <a:r>
              <a:rPr lang="en-US" sz="1700" b="0" dirty="0" err="1">
                <a:solidFill>
                  <a:srgbClr val="4EC9B0"/>
                </a:solidFill>
                <a:effectLst/>
                <a:highlight>
                  <a:srgbClr val="121619"/>
                </a:highlight>
                <a:latin typeface="Consolas" panose="020B0609020204030204" pitchFamily="49" charset="0"/>
              </a:rPr>
              <a:t>pd</a:t>
            </a:r>
            <a:r>
              <a:rPr lang="en-US" sz="1700" b="0" dirty="0" err="1">
                <a:solidFill>
                  <a:srgbClr val="D4D4D4"/>
                </a:solidFill>
                <a:effectLst/>
                <a:highlight>
                  <a:srgbClr val="121619"/>
                </a:highlight>
                <a:latin typeface="Consolas" panose="020B0609020204030204" pitchFamily="49" charset="0"/>
              </a:rPr>
              <a:t>.</a:t>
            </a:r>
            <a:r>
              <a:rPr lang="en-US" sz="1700" b="0" dirty="0" err="1">
                <a:solidFill>
                  <a:srgbClr val="4EC9B0"/>
                </a:solidFill>
                <a:effectLst/>
                <a:highlight>
                  <a:srgbClr val="121619"/>
                </a:highlight>
                <a:latin typeface="Consolas" panose="020B0609020204030204" pitchFamily="49" charset="0"/>
              </a:rPr>
              <a:t>DataFrame</a:t>
            </a:r>
            <a:r>
              <a:rPr lang="en-US" sz="1700" b="0" dirty="0" err="1">
                <a:solidFill>
                  <a:srgbClr val="D4D4D4"/>
                </a:solidFill>
                <a:effectLst/>
                <a:highlight>
                  <a:srgbClr val="121619"/>
                </a:highlight>
                <a:latin typeface="Consolas" panose="020B0609020204030204" pitchFamily="49" charset="0"/>
              </a:rPr>
              <a:t>.</a:t>
            </a:r>
            <a:r>
              <a:rPr lang="en-US" sz="1700" b="0" dirty="0" err="1">
                <a:solidFill>
                  <a:srgbClr val="DCDCAA"/>
                </a:solidFill>
                <a:effectLst/>
                <a:highlight>
                  <a:srgbClr val="121619"/>
                </a:highlight>
                <a:latin typeface="Consolas" panose="020B0609020204030204" pitchFamily="49" charset="0"/>
              </a:rPr>
              <a:t>from_dict</a:t>
            </a:r>
            <a:r>
              <a:rPr lang="en-US" sz="1700" b="0" dirty="0">
                <a:solidFill>
                  <a:srgbClr val="D4D4D4"/>
                </a:solidFill>
                <a:effectLst/>
                <a:highlight>
                  <a:srgbClr val="121619"/>
                </a:highlight>
                <a:latin typeface="Consolas" panose="020B0609020204030204" pitchFamily="49" charset="0"/>
              </a:rPr>
              <a:t>(</a:t>
            </a:r>
            <a:r>
              <a:rPr lang="en-US" sz="1700" b="0" dirty="0" err="1">
                <a:solidFill>
                  <a:srgbClr val="9CDCFE"/>
                </a:solidFill>
                <a:effectLst/>
                <a:highlight>
                  <a:srgbClr val="121619"/>
                </a:highlight>
                <a:latin typeface="Consolas" panose="020B0609020204030204" pitchFamily="49" charset="0"/>
              </a:rPr>
              <a:t>launch_dict</a:t>
            </a:r>
            <a:r>
              <a:rPr lang="en-US" sz="1700" b="0" dirty="0">
                <a:solidFill>
                  <a:srgbClr val="D4D4D4"/>
                </a:solidFill>
                <a:effectLst/>
                <a:highlight>
                  <a:srgbClr val="121619"/>
                </a:highlight>
                <a:latin typeface="Consolas" panose="020B0609020204030204" pitchFamily="49" charset="0"/>
              </a:rPr>
              <a:t>)</a:t>
            </a:r>
          </a:p>
          <a:p>
            <a:pPr marL="0" indent="0">
              <a:spcBef>
                <a:spcPts val="0"/>
              </a:spcBef>
              <a:buNone/>
            </a:pPr>
            <a:endParaRPr lang="en-GB" sz="1800" b="0" dirty="0">
              <a:solidFill>
                <a:srgbClr val="D4D4D4"/>
              </a:solidFill>
              <a:effectLst/>
              <a:highlight>
                <a:srgbClr val="121619"/>
              </a:highlight>
              <a:latin typeface="Consolas" panose="020B0609020204030204" pitchFamily="49" charset="0"/>
            </a:endParaRPr>
          </a:p>
          <a:p>
            <a:pPr marL="0" indent="0">
              <a:spcBef>
                <a:spcPts val="0"/>
              </a:spcBef>
              <a:buNone/>
            </a:pPr>
            <a:endParaRPr lang="en-GB" sz="1800" dirty="0">
              <a:solidFill>
                <a:srgbClr val="D4D4D4"/>
              </a:solidFill>
              <a:highlight>
                <a:srgbClr val="121619"/>
              </a:highlight>
              <a:latin typeface="Consolas" panose="020B0609020204030204" pitchFamily="49" charset="0"/>
            </a:endParaRPr>
          </a:p>
          <a:p>
            <a:pPr marL="0" indent="0">
              <a:spcBef>
                <a:spcPts val="0"/>
              </a:spcBef>
              <a:buNone/>
            </a:pPr>
            <a:endParaRPr lang="en-GB" sz="1800" b="0" dirty="0">
              <a:solidFill>
                <a:srgbClr val="D4D4D4"/>
              </a:solidFill>
              <a:effectLst/>
              <a:highlight>
                <a:srgbClr val="121619"/>
              </a:highlight>
              <a:latin typeface="Consolas" panose="020B0609020204030204" pitchFamily="49" charset="0"/>
            </a:endParaRPr>
          </a:p>
          <a:p>
            <a:pPr marL="0" indent="0">
              <a:buNone/>
            </a:pPr>
            <a:endParaRPr lang="en-US" sz="1800" dirty="0">
              <a:solidFill>
                <a:srgbClr val="24292F"/>
              </a:solidFill>
              <a:ea typeface="Roboto" panose="02000000000000000000" pitchFamily="2"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 – cont’d</a:t>
            </a:r>
          </a:p>
        </p:txBody>
      </p:sp>
    </p:spTree>
    <p:extLst>
      <p:ext uri="{BB962C8B-B14F-4D97-AF65-F5344CB8AC3E}">
        <p14:creationId xmlns:p14="http://schemas.microsoft.com/office/powerpoint/2010/main" val="2012672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 – cont’d</a:t>
            </a:r>
          </a:p>
        </p:txBody>
      </p:sp>
      <p:sp>
        <p:nvSpPr>
          <p:cNvPr id="8" name="TextBox 7">
            <a:extLst>
              <a:ext uri="{FF2B5EF4-FFF2-40B4-BE49-F238E27FC236}">
                <a16:creationId xmlns:a16="http://schemas.microsoft.com/office/drawing/2014/main" id="{2366781F-8570-4BC9-AC05-BFA750FA7FB8}"/>
              </a:ext>
            </a:extLst>
          </p:cNvPr>
          <p:cNvSpPr txBox="1"/>
          <p:nvPr/>
        </p:nvSpPr>
        <p:spPr>
          <a:xfrm>
            <a:off x="770011" y="1319904"/>
            <a:ext cx="10515600" cy="1836400"/>
          </a:xfrm>
          <a:prstGeom prst="rect">
            <a:avLst/>
          </a:prstGeom>
          <a:noFill/>
        </p:spPr>
        <p:txBody>
          <a:bodyPr wrap="square" rtlCol="0">
            <a:spAutoFit/>
          </a:bodyPr>
          <a:lstStyle/>
          <a:p>
            <a:r>
              <a:rPr lang="en-US" sz="1800" dirty="0">
                <a:solidFill>
                  <a:srgbClr val="1C7DDB"/>
                </a:solidFill>
                <a:latin typeface="Abadi"/>
              </a:rPr>
              <a:t>GIT URL</a:t>
            </a:r>
            <a:endParaRPr lang="en-GB" dirty="0"/>
          </a:p>
          <a:p>
            <a:pPr marL="0" indent="0">
              <a:lnSpc>
                <a:spcPct val="100000"/>
              </a:lnSpc>
              <a:spcBef>
                <a:spcPts val="1400"/>
              </a:spcBef>
              <a:buNone/>
            </a:pPr>
            <a:r>
              <a:rPr lang="en-US" dirty="0">
                <a:solidFill>
                  <a:schemeClr val="accent3">
                    <a:lumMod val="25000"/>
                  </a:schemeClr>
                </a:solidFill>
                <a:hlinkClick r:id="rId3"/>
              </a:rPr>
              <a:t>https://github.com/mtravaglini/DataScienceCapstone/blob/master/jupyter-labs-spacex-data-collection-api.ipynb</a:t>
            </a:r>
            <a:endParaRPr lang="en-US" dirty="0">
              <a:solidFill>
                <a:schemeClr val="accent3">
                  <a:lumMod val="25000"/>
                </a:schemeClr>
              </a:solidFill>
            </a:endParaRPr>
          </a:p>
          <a:p>
            <a:pPr>
              <a:lnSpc>
                <a:spcPct val="100000"/>
              </a:lnSpc>
              <a:spcBef>
                <a:spcPts val="1400"/>
              </a:spcBef>
            </a:pPr>
            <a:endParaRPr lang="en-US" dirty="0"/>
          </a:p>
          <a:p>
            <a:endParaRPr lang="en-GB" dirty="0"/>
          </a:p>
        </p:txBody>
      </p:sp>
    </p:spTree>
    <p:extLst>
      <p:ext uri="{BB962C8B-B14F-4D97-AF65-F5344CB8AC3E}">
        <p14:creationId xmlns:p14="http://schemas.microsoft.com/office/powerpoint/2010/main" val="157577264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7923</TotalTime>
  <Words>6288</Words>
  <Application>Microsoft Office PowerPoint</Application>
  <PresentationFormat>Widescreen</PresentationFormat>
  <Paragraphs>614</Paragraphs>
  <Slides>67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Abadi</vt:lpstr>
      <vt:lpstr>Arial</vt:lpstr>
      <vt:lpstr>Calibri</vt:lpstr>
      <vt:lpstr>Calibri Light</vt:lpstr>
      <vt:lpstr>Consolas</vt:lpstr>
      <vt:lpstr>IBM Plex Mono SemiBold</vt:lpstr>
      <vt:lpstr>Roboto Mono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TRAVAGLINI Marc</cp:lastModifiedBy>
  <cp:revision>284</cp:revision>
  <dcterms:created xsi:type="dcterms:W3CDTF">2021-04-29T18:58:34Z</dcterms:created>
  <dcterms:modified xsi:type="dcterms:W3CDTF">2022-04-20T19:29:14Z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